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4" r:id="rId3"/>
    <p:sldId id="272" r:id="rId4"/>
    <p:sldId id="257" r:id="rId5"/>
    <p:sldId id="274" r:id="rId6"/>
    <p:sldId id="273" r:id="rId7"/>
    <p:sldId id="275" r:id="rId8"/>
    <p:sldId id="276" r:id="rId9"/>
    <p:sldId id="277" r:id="rId10"/>
    <p:sldId id="278" r:id="rId11"/>
    <p:sldId id="279" r:id="rId12"/>
    <p:sldId id="281" r:id="rId13"/>
    <p:sldId id="282" r:id="rId14"/>
    <p:sldId id="259" r:id="rId15"/>
    <p:sldId id="283" r:id="rId16"/>
    <p:sldId id="284" r:id="rId17"/>
    <p:sldId id="285" r:id="rId18"/>
    <p:sldId id="286" r:id="rId19"/>
    <p:sldId id="287" r:id="rId20"/>
    <p:sldId id="288" r:id="rId21"/>
    <p:sldId id="303" r:id="rId22"/>
    <p:sldId id="289" r:id="rId23"/>
    <p:sldId id="290" r:id="rId24"/>
    <p:sldId id="291" r:id="rId25"/>
    <p:sldId id="292" r:id="rId26"/>
    <p:sldId id="263" r:id="rId27"/>
    <p:sldId id="262" r:id="rId28"/>
    <p:sldId id="293" r:id="rId29"/>
    <p:sldId id="294" r:id="rId30"/>
    <p:sldId id="295" r:id="rId31"/>
    <p:sldId id="296" r:id="rId32"/>
    <p:sldId id="299" r:id="rId33"/>
    <p:sldId id="297" r:id="rId34"/>
    <p:sldId id="271" r:id="rId35"/>
    <p:sldId id="265" r:id="rId36"/>
    <p:sldId id="267" r:id="rId37"/>
    <p:sldId id="268" r:id="rId38"/>
    <p:sldId id="270" r:id="rId39"/>
    <p:sldId id="269" r:id="rId40"/>
    <p:sldId id="300" r:id="rId41"/>
    <p:sldId id="302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204"/>
    <a:srgbClr val="EAC872"/>
    <a:srgbClr val="F4E1B2"/>
    <a:srgbClr val="482400"/>
    <a:srgbClr val="8F6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340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66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9263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7686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502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7630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7504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9955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895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006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649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pPr/>
              <a:t>23.05.2018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5DFF-C5F3-4DA9-A09B-6E32990F5B3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23.05.2018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D6E0-FA92-4062-8526-14849F104B8D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6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://www.fondazionemeuli.org/" TargetMode="External"/><Relationship Id="rId7" Type="http://schemas.openxmlformats.org/officeDocument/2006/relationships/image" Target="../media/image16.jpeg"/><Relationship Id="rId2" Type="http://schemas.openxmlformats.org/officeDocument/2006/relationships/hyperlink" Target="mailto:info@fondazionemeuli.or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749945"/>
          </a:xfrm>
        </p:spPr>
        <p:txBody>
          <a:bodyPr>
            <a:noAutofit/>
          </a:bodyPr>
          <a:lstStyle/>
          <a:p>
            <a:r>
              <a:rPr lang="it-IT" sz="5000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FONDAZIONE MEULI’</a:t>
            </a:r>
            <a:endParaRPr lang="it-IT" sz="5000" b="1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legria by Cirque du Soleil  Music with lyric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0.1666"/>
                  <p14:fade out="2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068" y="5983415"/>
            <a:ext cx="508531" cy="487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90465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 rot="20843195">
            <a:off x="1500156" y="3587050"/>
            <a:ext cx="2444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smtClean="0">
                <a:latin typeface="Monotype Corsiva" pitchFamily="66" charset="0"/>
              </a:rPr>
              <a:t>…nasce</a:t>
            </a:r>
            <a:endParaRPr lang="it-IT" sz="6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:diamond/>
      </p:transition>
    </mc:Choice>
    <mc:Fallback xmlns="">
      <p:transition spd="slow" advTm="4000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8396" y="764704"/>
            <a:ext cx="7787208" cy="5328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altLang="en-US" sz="4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Le opere di misericordia sapevano dire a tutti, senza parole, quanto Dio ci amasse.</a:t>
            </a:r>
          </a:p>
          <a:p>
            <a:pPr marL="0" indent="0" algn="ctr">
              <a:buNone/>
            </a:pPr>
            <a:endParaRPr lang="it-IT" altLang="en-US" sz="4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it-IT" altLang="en-US" sz="4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La carità non era più solo la piccola fiamma del mio cuore, ma un incendio!</a:t>
            </a:r>
            <a:endParaRPr lang="it-IT" altLang="en-US" sz="40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280938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8396" y="368660"/>
            <a:ext cx="7787208" cy="61566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altLang="en-US" sz="3600" dirty="0">
                <a:solidFill>
                  <a:srgbClr val="482400"/>
                </a:solidFill>
                <a:latin typeface="Comic Sans MS" panose="030F0702030302020204" pitchFamily="66" charset="0"/>
              </a:rPr>
              <a:t>Nel </a:t>
            </a:r>
            <a:r>
              <a:rPr lang="it-IT" altLang="en-US" sz="3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1860 un </a:t>
            </a:r>
            <a:r>
              <a:rPr lang="it-IT" altLang="en-US" sz="3600" dirty="0">
                <a:solidFill>
                  <a:srgbClr val="482400"/>
                </a:solidFill>
                <a:latin typeface="Comic Sans MS" panose="030F0702030302020204" pitchFamily="66" charset="0"/>
              </a:rPr>
              <a:t>piccolo </a:t>
            </a:r>
            <a:r>
              <a:rPr lang="it-IT" altLang="en-US" sz="3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gruppetto di suore </a:t>
            </a:r>
            <a:r>
              <a:rPr lang="it-IT" altLang="en-US" sz="3600" dirty="0">
                <a:solidFill>
                  <a:srgbClr val="482400"/>
                </a:solidFill>
                <a:latin typeface="Comic Sans MS" panose="030F0702030302020204" pitchFamily="66" charset="0"/>
              </a:rPr>
              <a:t>sono partite per il Bengala.</a:t>
            </a:r>
          </a:p>
          <a:p>
            <a:pPr marL="0" indent="0">
              <a:buNone/>
            </a:pPr>
            <a:endParaRPr lang="it-IT" altLang="en-US" sz="36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it-IT" altLang="en-US" sz="36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it-IT" altLang="en-US" sz="36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it-IT" altLang="en-US" sz="36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it-IT" altLang="en-US" sz="3600" dirty="0">
                <a:solidFill>
                  <a:srgbClr val="482400"/>
                </a:solidFill>
                <a:latin typeface="Comic Sans MS" panose="030F0702030302020204" pitchFamily="66" charset="0"/>
              </a:rPr>
              <a:t>E il Signore ha benedetto la loro generosa audacia, aggiungendo </a:t>
            </a:r>
            <a:r>
              <a:rPr lang="it-IT" altLang="en-US" sz="3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al </a:t>
            </a:r>
            <a:r>
              <a:rPr lang="it-IT" altLang="en-US" sz="3600" dirty="0">
                <a:solidFill>
                  <a:srgbClr val="482400"/>
                </a:solidFill>
                <a:latin typeface="Comic Sans MS" panose="030F0702030302020204" pitchFamily="66" charset="0"/>
              </a:rPr>
              <a:t>nostro Istituto </a:t>
            </a:r>
            <a:r>
              <a:rPr lang="it-IT" altLang="en-US" sz="3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tante </a:t>
            </a:r>
            <a:r>
              <a:rPr lang="it-IT" altLang="en-US" sz="3600" dirty="0">
                <a:solidFill>
                  <a:srgbClr val="482400"/>
                </a:solidFill>
                <a:latin typeface="Comic Sans MS" panose="030F0702030302020204" pitchFamily="66" charset="0"/>
              </a:rPr>
              <a:t>sorelle di quella terra.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6" descr="Risultati immagini per capitanio e gero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609" y="1844824"/>
            <a:ext cx="394678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15036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>
            <a:off x="539552" y="458956"/>
            <a:ext cx="48245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800" dirty="0">
                <a:solidFill>
                  <a:srgbClr val="482400"/>
                </a:solidFill>
                <a:latin typeface="Comic Sans MS" panose="030F0702030302020204" pitchFamily="66" charset="0"/>
              </a:rPr>
              <a:t>Le nostre sorelle sono andate ovunque c’era qualcuno da aiutare, da istruire, da curare.</a:t>
            </a:r>
          </a:p>
          <a:p>
            <a:endParaRPr lang="it-IT" altLang="en-US" sz="38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r>
              <a:rPr lang="it-IT" altLang="en-US" sz="3800" dirty="0">
                <a:solidFill>
                  <a:srgbClr val="482400"/>
                </a:solidFill>
                <a:latin typeface="Comic Sans MS" panose="030F0702030302020204" pitchFamily="66" charset="0"/>
              </a:rPr>
              <a:t>Che gioia!!!</a:t>
            </a:r>
          </a:p>
          <a:p>
            <a:r>
              <a:rPr lang="it-IT" altLang="en-US" sz="3800" dirty="0">
                <a:solidFill>
                  <a:srgbClr val="482400"/>
                </a:solidFill>
                <a:latin typeface="Comic Sans MS" panose="030F0702030302020204" pitchFamily="66" charset="0"/>
              </a:rPr>
              <a:t>Con l’aiuto di Dio, </a:t>
            </a:r>
          </a:p>
          <a:p>
            <a:r>
              <a:rPr lang="it-IT" altLang="en-US" sz="3800" dirty="0">
                <a:solidFill>
                  <a:srgbClr val="482400"/>
                </a:solidFill>
                <a:latin typeface="Comic Sans MS" panose="030F0702030302020204" pitchFamily="66" charset="0"/>
              </a:rPr>
              <a:t>abbiamo potuto fare </a:t>
            </a:r>
          </a:p>
          <a:p>
            <a:r>
              <a:rPr lang="it-IT" altLang="en-US" sz="3800" dirty="0">
                <a:solidFill>
                  <a:srgbClr val="482400"/>
                </a:solidFill>
                <a:latin typeface="Comic Sans MS" panose="030F0702030302020204" pitchFamily="66" charset="0"/>
              </a:rPr>
              <a:t>“un mondo di bene</a:t>
            </a:r>
            <a:r>
              <a:rPr lang="it-IT" altLang="en-US" sz="3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”</a:t>
            </a:r>
            <a:endParaRPr lang="it-IT" altLang="en-US" sz="38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7" descr="Risultati immagini per mondo di be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36737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28421" y="-259632"/>
            <a:ext cx="5417887" cy="8474671"/>
          </a:xfrm>
          <a:prstGeom prst="rect">
            <a:avLst/>
          </a:prstGeom>
        </p:spPr>
      </p:pic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382728" y="332656"/>
            <a:ext cx="4104456" cy="2124238"/>
          </a:xfrm>
          <a:solidFill>
            <a:srgbClr val="00B0F0">
              <a:alpha val="88000"/>
            </a:srgbClr>
          </a:solidFill>
          <a:ln w="38100">
            <a:solidFill>
              <a:srgbClr val="C45204"/>
            </a:solidFill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1700" dirty="0">
                <a:solidFill>
                  <a:srgbClr val="482400"/>
                </a:solidFill>
                <a:latin typeface="Comic Sans MS" panose="030F0702030302020204" pitchFamily="66" charset="0"/>
              </a:rPr>
              <a:t>Oggi questa </a:t>
            </a:r>
            <a:r>
              <a:rPr lang="it-IT" sz="17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compagnia, </a:t>
            </a:r>
            <a:r>
              <a:rPr lang="it-IT" sz="17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più di 3.500 suore</a:t>
            </a:r>
            <a:r>
              <a:rPr lang="it-IT" sz="17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, </a:t>
            </a:r>
            <a:r>
              <a:rPr lang="it-IT" sz="1700" dirty="0">
                <a:solidFill>
                  <a:srgbClr val="482400"/>
                </a:solidFill>
                <a:latin typeface="Comic Sans MS" panose="030F0702030302020204" pitchFamily="66" charset="0"/>
              </a:rPr>
              <a:t>la puoi trovare in </a:t>
            </a:r>
            <a:r>
              <a:rPr lang="it-IT" sz="17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20 paesi del mondo</a:t>
            </a:r>
            <a:r>
              <a:rPr lang="it-IT" sz="17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: </a:t>
            </a:r>
            <a:r>
              <a:rPr lang="it-IT" sz="1700" dirty="0">
                <a:solidFill>
                  <a:srgbClr val="482400"/>
                </a:solidFill>
                <a:latin typeface="Comic Sans MS" panose="030F0702030302020204" pitchFamily="66" charset="0"/>
              </a:rPr>
              <a:t>Zambia, Zimbabwe, Egitto, </a:t>
            </a:r>
            <a:r>
              <a:rPr lang="it-IT" sz="1700" dirty="0" err="1">
                <a:solidFill>
                  <a:srgbClr val="482400"/>
                </a:solidFill>
                <a:latin typeface="Comic Sans MS" panose="030F0702030302020204" pitchFamily="66" charset="0"/>
              </a:rPr>
              <a:t>Ethiopia</a:t>
            </a:r>
            <a:r>
              <a:rPr lang="it-IT" sz="1700" dirty="0">
                <a:solidFill>
                  <a:srgbClr val="482400"/>
                </a:solidFill>
                <a:latin typeface="Comic Sans MS" panose="030F0702030302020204" pitchFamily="66" charset="0"/>
              </a:rPr>
              <a:t>, </a:t>
            </a:r>
            <a:r>
              <a:rPr lang="it-IT" sz="17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Giappone, </a:t>
            </a:r>
            <a:r>
              <a:rPr lang="it-IT" sz="17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Thailandia</a:t>
            </a:r>
            <a:r>
              <a:rPr lang="it-IT" sz="17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, Myanmar</a:t>
            </a:r>
            <a:r>
              <a:rPr lang="it-IT" sz="1700" dirty="0">
                <a:solidFill>
                  <a:srgbClr val="482400"/>
                </a:solidFill>
                <a:latin typeface="Comic Sans MS" panose="030F0702030302020204" pitchFamily="66" charset="0"/>
              </a:rPr>
              <a:t>, Bangladesh, Nepal, India, Israele, Brasile, Uruguay, Perù, Argentina, California, Spagna, Inghilterra, Romania, </a:t>
            </a:r>
            <a:r>
              <a:rPr lang="it-IT" sz="17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Italia. </a:t>
            </a:r>
            <a:endParaRPr lang="it-IT" sz="17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870500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8396" y="764704"/>
            <a:ext cx="7787208" cy="5328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Quanti </a:t>
            </a:r>
            <a:r>
              <a:rPr lang="it-IT" altLang="en-US" sz="4400" dirty="0">
                <a:solidFill>
                  <a:srgbClr val="482400"/>
                </a:solidFill>
                <a:latin typeface="Comic Sans MS" panose="030F0702030302020204" pitchFamily="66" charset="0"/>
              </a:rPr>
              <a:t>modi ci siamo inventate pur di dire a tutti che Dio ci ama come un Padre e che si prende cura di noi anche attraverso le opere di chi lo sa riconoscere </a:t>
            </a:r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nel fratello</a:t>
            </a:r>
            <a:r>
              <a:rPr lang="it-IT" altLang="en-US" sz="4400" dirty="0">
                <a:solidFill>
                  <a:srgbClr val="482400"/>
                </a:solidFill>
                <a:latin typeface="Comic Sans MS" panose="030F0702030302020204" pitchFamily="66" charset="0"/>
              </a:rPr>
              <a:t>, specie </a:t>
            </a:r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se bisognoso!!!</a:t>
            </a:r>
            <a:endParaRPr lang="it-IT" altLang="en-US" sz="44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185331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8396" y="512676"/>
            <a:ext cx="7787208" cy="58326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altLang="en-US" sz="3500" dirty="0">
                <a:solidFill>
                  <a:srgbClr val="482400"/>
                </a:solidFill>
                <a:latin typeface="Comic Sans MS" panose="030F0702030302020204" pitchFamily="66" charset="0"/>
              </a:rPr>
              <a:t>Il 2 ottobre 2017, </a:t>
            </a:r>
            <a:r>
              <a:rPr lang="it-IT" altLang="en-US" sz="3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le suore hanno </a:t>
            </a:r>
            <a:r>
              <a:rPr lang="it-IT" altLang="en-US" sz="3500" dirty="0">
                <a:solidFill>
                  <a:srgbClr val="482400"/>
                </a:solidFill>
                <a:latin typeface="Comic Sans MS" panose="030F0702030302020204" pitchFamily="66" charset="0"/>
              </a:rPr>
              <a:t>voluto </a:t>
            </a:r>
            <a:r>
              <a:rPr lang="it-IT" altLang="en-US" sz="3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costituire</a:t>
            </a:r>
          </a:p>
          <a:p>
            <a:pPr marL="0" indent="0" algn="ctr">
              <a:buNone/>
            </a:pPr>
            <a:r>
              <a:rPr lang="it-IT" altLang="en-US" sz="4400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FONDAZIONE </a:t>
            </a:r>
            <a:r>
              <a:rPr lang="it-IT" altLang="en-US" sz="4400" b="1" dirty="0">
                <a:solidFill>
                  <a:srgbClr val="C45204"/>
                </a:solidFill>
                <a:latin typeface="Comic Sans MS" panose="030F0702030302020204" pitchFamily="66" charset="0"/>
              </a:rPr>
              <a:t>MEULI</a:t>
            </a:r>
            <a:r>
              <a:rPr lang="it-IT" altLang="en-US" sz="4400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’</a:t>
            </a:r>
            <a:endParaRPr lang="it-IT" altLang="en-US" sz="4400" b="1" dirty="0">
              <a:solidFill>
                <a:srgbClr val="C45204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it-IT" altLang="en-US" sz="35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it-IT" altLang="en-US" sz="3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perché </a:t>
            </a:r>
            <a:r>
              <a:rPr lang="it-IT" altLang="en-US" sz="3500" dirty="0">
                <a:solidFill>
                  <a:srgbClr val="482400"/>
                </a:solidFill>
                <a:latin typeface="Comic Sans MS" panose="030F0702030302020204" pitchFamily="66" charset="0"/>
              </a:rPr>
              <a:t>anche se oggi siamo distratti da molti idoli – il successo, il benessere, la bellezza -  </a:t>
            </a:r>
          </a:p>
          <a:p>
            <a:pPr marL="0" indent="0" algn="ctr">
              <a:buNone/>
            </a:pPr>
            <a:r>
              <a:rPr lang="it-IT" altLang="en-US" sz="4000" dirty="0">
                <a:solidFill>
                  <a:srgbClr val="C45204"/>
                </a:solidFill>
                <a:latin typeface="Comic Sans MS" panose="030F0702030302020204" pitchFamily="66" charset="0"/>
              </a:rPr>
              <a:t>IL FUOCO DELLA CARITA’ </a:t>
            </a:r>
          </a:p>
          <a:p>
            <a:pPr marL="0" indent="0" algn="ctr">
              <a:buNone/>
            </a:pPr>
            <a:r>
              <a:rPr lang="it-IT" altLang="en-US" sz="4000" dirty="0">
                <a:solidFill>
                  <a:srgbClr val="C45204"/>
                </a:solidFill>
                <a:latin typeface="Comic Sans MS" panose="030F0702030302020204" pitchFamily="66" charset="0"/>
              </a:rPr>
              <a:t>NON SI SPEGNE</a:t>
            </a: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90320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1903115"/>
            <a:ext cx="7772400" cy="3051770"/>
          </a:xfrm>
        </p:spPr>
        <p:txBody>
          <a:bodyPr>
            <a:normAutofit/>
          </a:bodyPr>
          <a:lstStyle/>
          <a:p>
            <a:r>
              <a:rPr lang="it-IT" sz="66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ORA CI PRESENTIAMO:</a:t>
            </a:r>
            <a:endParaRPr lang="en-GB" sz="6600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467322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92088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Questa è la nostra sede:</a:t>
            </a:r>
            <a:endParaRPr lang="en-GB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467544" y="4953452"/>
            <a:ext cx="5832648" cy="16312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002060"/>
            </a:contourClr>
          </a:sp3d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Via </a:t>
            </a:r>
            <a:r>
              <a:rPr lang="it-IT" sz="2000" dirty="0">
                <a:solidFill>
                  <a:srgbClr val="C45204"/>
                </a:solidFill>
                <a:latin typeface="Comic Sans MS" panose="030F0702030302020204" pitchFamily="66" charset="0"/>
              </a:rPr>
              <a:t>S. </a:t>
            </a:r>
            <a:r>
              <a:rPr lang="it-IT" sz="2000" dirty="0" err="1">
                <a:solidFill>
                  <a:srgbClr val="C45204"/>
                </a:solidFill>
                <a:latin typeface="Comic Sans MS" panose="030F0702030302020204" pitchFamily="66" charset="0"/>
              </a:rPr>
              <a:t>Soﬁa</a:t>
            </a:r>
            <a:r>
              <a:rPr lang="it-IT" sz="2000" dirty="0">
                <a:solidFill>
                  <a:srgbClr val="C45204"/>
                </a:solidFill>
                <a:latin typeface="Comic Sans MS" panose="030F0702030302020204" pitchFamily="66" charset="0"/>
              </a:rPr>
              <a:t>, 17 - 20122 Milano</a:t>
            </a:r>
          </a:p>
          <a:p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lunedì - venerdì h. 9:30 - 12:30, 14:00 - 16:30; tel. 02/58314640</a:t>
            </a:r>
          </a:p>
          <a:p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  <a:hlinkClick r:id="rId2"/>
              </a:rPr>
              <a:t>info@fondazionemeuli.org</a:t>
            </a:r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  <a:hlinkClick r:id="rId3"/>
              </a:rPr>
              <a:t>www.fondazionemeuli.org</a:t>
            </a:r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8"/>
          <a:stretch/>
        </p:blipFill>
        <p:spPr>
          <a:xfrm>
            <a:off x="556215" y="1124744"/>
            <a:ext cx="2664390" cy="180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/>
          <a:stretch/>
        </p:blipFill>
        <p:spPr>
          <a:xfrm>
            <a:off x="540265" y="3032956"/>
            <a:ext cx="2655640" cy="180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5"/>
          <a:stretch/>
        </p:blipFill>
        <p:spPr>
          <a:xfrm rot="5400000">
            <a:off x="3304744" y="2253453"/>
            <a:ext cx="2374249" cy="180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/>
          <a:stretch/>
        </p:blipFill>
        <p:spPr>
          <a:xfrm rot="5400000">
            <a:off x="6015713" y="3701861"/>
            <a:ext cx="3232131" cy="208664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/>
          <a:stretch/>
        </p:blipFill>
        <p:spPr>
          <a:xfrm>
            <a:off x="5763132" y="1124744"/>
            <a:ext cx="291196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30413"/>
      </p:ext>
    </p:extLst>
  </p:cSld>
  <p:clrMapOvr>
    <a:masterClrMapping/>
  </p:clrMapOvr>
  <p:transition spd="slow" advTm="1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33233"/>
            <a:ext cx="7772400" cy="1080120"/>
          </a:xfrm>
        </p:spPr>
        <p:txBody>
          <a:bodyPr>
            <a:normAutofit/>
          </a:bodyPr>
          <a:lstStyle/>
          <a:p>
            <a:r>
              <a:rPr lang="it-IT" altLang="en-US" dirty="0">
                <a:solidFill>
                  <a:srgbClr val="C45204"/>
                </a:solidFill>
                <a:latin typeface="Comic Sans MS" panose="030F0702030302020204" pitchFamily="66" charset="0"/>
              </a:rPr>
              <a:t>E queste siamo noi</a:t>
            </a:r>
            <a:r>
              <a:rPr lang="it-IT" altLang="en-US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:</a:t>
            </a:r>
            <a:endParaRPr lang="it-IT" altLang="en-US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539552" y="1989417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000" dirty="0">
                <a:solidFill>
                  <a:srgbClr val="C45204"/>
                </a:solidFill>
                <a:latin typeface="Comic Sans MS" panose="030F0702030302020204" pitchFamily="66" charset="0"/>
              </a:rPr>
              <a:t>suor Emanuela Brambilla </a:t>
            </a:r>
            <a:r>
              <a:rPr lang="it-IT" altLang="en-US" sz="3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presidente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09998" y="4653136"/>
            <a:ext cx="39620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000" dirty="0">
                <a:solidFill>
                  <a:srgbClr val="C45204"/>
                </a:solidFill>
                <a:latin typeface="Comic Sans MS" panose="030F0702030302020204" pitchFamily="66" charset="0"/>
              </a:rPr>
              <a:t>Paola Corti</a:t>
            </a:r>
            <a:br>
              <a:rPr lang="it-IT" altLang="en-US" sz="3000" dirty="0">
                <a:solidFill>
                  <a:srgbClr val="C45204"/>
                </a:solidFill>
                <a:latin typeface="Comic Sans MS" panose="030F0702030302020204" pitchFamily="66" charset="0"/>
              </a:rPr>
            </a:br>
            <a:r>
              <a:rPr lang="it-IT" altLang="en-US" sz="3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Ufficio Progetti e Sostegno a distanza</a:t>
            </a:r>
            <a:endParaRPr lang="en-GB" sz="3000" dirty="0">
              <a:solidFill>
                <a:srgbClr val="4824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9999" y="3732750"/>
            <a:ext cx="388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e</a:t>
            </a:r>
            <a:endParaRPr lang="en-GB" sz="3000" dirty="0">
              <a:solidFill>
                <a:srgbClr val="4824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8200" y="2388760"/>
            <a:ext cx="51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63922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7" name="AutoShape 3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79140" y="3637818"/>
            <a:ext cx="828092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3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Lo </a:t>
            </a:r>
            <a:r>
              <a:rPr lang="it-IT" altLang="en-US" sz="3500" dirty="0">
                <a:solidFill>
                  <a:srgbClr val="482400"/>
                </a:solidFill>
                <a:latin typeface="Comic Sans MS" panose="030F0702030302020204" pitchFamily="66" charset="0"/>
              </a:rPr>
              <a:t>abbiamo scelto per concorso tra elaborati pervenuti da diversi </a:t>
            </a:r>
            <a:r>
              <a:rPr lang="it-IT" altLang="en-US" sz="3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luoghi.</a:t>
            </a:r>
          </a:p>
          <a:p>
            <a:pPr algn="ctr" eaLnBrk="1" hangingPunct="1"/>
            <a:r>
              <a:rPr lang="it-IT" altLang="en-US" sz="3600" dirty="0">
                <a:solidFill>
                  <a:srgbClr val="C45204"/>
                </a:solidFill>
                <a:latin typeface="Comic Sans MS" panose="030F0702030302020204" pitchFamily="66" charset="0"/>
              </a:rPr>
              <a:t>Rappresenta un albero già grande, con radici </a:t>
            </a:r>
            <a:r>
              <a:rPr lang="it-IT" altLang="en-US" sz="36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antiche, che grazie  </a:t>
            </a:r>
            <a:r>
              <a:rPr lang="it-IT" altLang="en-US" sz="3600" dirty="0">
                <a:solidFill>
                  <a:srgbClr val="C45204"/>
                </a:solidFill>
                <a:latin typeface="Comic Sans MS" panose="030F0702030302020204" pitchFamily="66" charset="0"/>
              </a:rPr>
              <a:t>alla </a:t>
            </a:r>
            <a:r>
              <a:rPr lang="it-IT" altLang="en-US" sz="36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solidarietà, continua </a:t>
            </a:r>
            <a:r>
              <a:rPr lang="it-IT" altLang="en-US" sz="3600" dirty="0">
                <a:solidFill>
                  <a:srgbClr val="C45204"/>
                </a:solidFill>
                <a:latin typeface="Comic Sans MS" panose="030F0702030302020204" pitchFamily="66" charset="0"/>
              </a:rPr>
              <a:t>a dare frutto</a:t>
            </a:r>
            <a:r>
              <a:rPr lang="it-IT" altLang="en-US" sz="36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.</a:t>
            </a:r>
            <a:endParaRPr lang="it-IT" altLang="en-US" sz="3600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9" name="Immagin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32" y="1196752"/>
            <a:ext cx="2710336" cy="22322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38100"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/>
          <p:cNvSpPr txBox="1"/>
          <p:nvPr/>
        </p:nvSpPr>
        <p:spPr>
          <a:xfrm>
            <a:off x="1151620" y="404664"/>
            <a:ext cx="6840760" cy="792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altLang="en-US" sz="4400" dirty="0">
                <a:solidFill>
                  <a:srgbClr val="C45204"/>
                </a:solidFill>
                <a:latin typeface="Comic Sans MS" panose="030F0702030302020204" pitchFamily="66" charset="0"/>
              </a:rPr>
              <a:t>Questo è il nostro logo:</a:t>
            </a:r>
          </a:p>
        </p:txBody>
      </p:sp>
    </p:spTree>
    <p:extLst>
      <p:ext uri="{BB962C8B-B14F-4D97-AF65-F5344CB8AC3E}">
        <p14:creationId xmlns:p14="http://schemas.microsoft.com/office/powerpoint/2010/main" val="4174233085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AutoShape 3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395536" y="415444"/>
            <a:ext cx="52578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it-IT" altLang="en-US" sz="6600" dirty="0">
                <a:solidFill>
                  <a:srgbClr val="C45204"/>
                </a:solidFill>
                <a:latin typeface="Comic Sans MS" panose="030F0702030302020204" pitchFamily="66" charset="0"/>
              </a:rPr>
              <a:t>M E U L I’ </a:t>
            </a:r>
          </a:p>
          <a:p>
            <a:pPr algn="l" eaLnBrk="1" hangingPunct="1"/>
            <a:endParaRPr lang="it-IT" altLang="en-US" sz="4800" dirty="0">
              <a:solidFill>
                <a:srgbClr val="C45204"/>
              </a:solidFill>
              <a:latin typeface="Comic Sans MS" panose="030F0702030302020204" pitchFamily="66" charset="0"/>
            </a:endParaRPr>
          </a:p>
          <a:p>
            <a:pPr algn="l" eaLnBrk="1" hangingPunct="1"/>
            <a:r>
              <a:rPr lang="it-IT" altLang="en-US" sz="4400" dirty="0">
                <a:solidFill>
                  <a:srgbClr val="C45204"/>
                </a:solidFill>
                <a:latin typeface="Comic Sans MS" panose="030F0702030302020204" pitchFamily="66" charset="0"/>
              </a:rPr>
              <a:t>Cosa vuol dire???</a:t>
            </a:r>
          </a:p>
          <a:p>
            <a:pPr algn="l" eaLnBrk="1" hangingPunct="1"/>
            <a:endParaRPr lang="it-IT" altLang="en-US" sz="4400" dirty="0">
              <a:solidFill>
                <a:srgbClr val="C45204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it-IT" altLang="en-US" sz="6600" dirty="0">
                <a:solidFill>
                  <a:srgbClr val="C45204"/>
                </a:solidFill>
                <a:latin typeface="Comic Sans MS" panose="030F0702030302020204" pitchFamily="66" charset="0"/>
              </a:rPr>
              <a:t>Cosa fa???</a:t>
            </a:r>
          </a:p>
        </p:txBody>
      </p:sp>
      <p:pic>
        <p:nvPicPr>
          <p:cNvPr id="3077" name="Picture 7" descr="Risultati immagini per dubb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68" y="2820507"/>
            <a:ext cx="2743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550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7" name="AutoShape 3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Rettangolo 5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628800"/>
            <a:ext cx="7920000" cy="4455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52000" y="427311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altLang="en-US" sz="44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E questi sono i loghi proposti:</a:t>
            </a:r>
            <a:endParaRPr lang="it-IT" altLang="en-US" sz="4400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5503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5" name="AutoShape 3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52000" y="674400"/>
            <a:ext cx="8569325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4400" dirty="0">
                <a:solidFill>
                  <a:srgbClr val="482400"/>
                </a:solidFill>
                <a:latin typeface="Comic Sans MS" panose="030F0702030302020204" pitchFamily="66" charset="0"/>
              </a:rPr>
              <a:t>Questo è quello che vogliamo, la nostra </a:t>
            </a:r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‘MISSION’:</a:t>
            </a:r>
            <a:endParaRPr lang="it-IT" altLang="en-US" sz="44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algn="ctr" eaLnBrk="1" hangingPunct="1"/>
            <a:r>
              <a:rPr lang="it-IT" altLang="en-US" sz="4400" dirty="0">
                <a:solidFill>
                  <a:srgbClr val="C45204"/>
                </a:solidFill>
                <a:latin typeface="Comic Sans MS" panose="030F0702030302020204" pitchFamily="66" charset="0"/>
              </a:rPr>
              <a:t>continuare ad annunciare a tutti l’amore del Signore attraverso le opere di carità.</a:t>
            </a:r>
          </a:p>
          <a:p>
            <a:pPr algn="ctr" eaLnBrk="1" hangingPunct="1"/>
            <a:endParaRPr lang="it-IT" altLang="en-US" sz="44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algn="ctr" eaLnBrk="1" hangingPunct="1"/>
            <a:r>
              <a:rPr lang="it-IT" altLang="en-US" sz="4400" dirty="0">
                <a:solidFill>
                  <a:srgbClr val="482400"/>
                </a:solidFill>
                <a:latin typeface="Comic Sans MS" panose="030F0702030302020204" pitchFamily="66" charset="0"/>
              </a:rPr>
              <a:t>E vogliamo coinvolgere molti altri in questa grande </a:t>
            </a:r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impresa.</a:t>
            </a:r>
            <a:endParaRPr lang="it-IT" altLang="en-US" sz="44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10448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5" name="AutoShape 3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87337" y="1160160"/>
            <a:ext cx="8569325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Finora </a:t>
            </a:r>
            <a:r>
              <a:rPr lang="it-IT" altLang="en-US" sz="4400" dirty="0">
                <a:solidFill>
                  <a:srgbClr val="482400"/>
                </a:solidFill>
                <a:latin typeface="Comic Sans MS" panose="030F0702030302020204" pitchFamily="66" charset="0"/>
              </a:rPr>
              <a:t>abbiamo espletato le pratiche burocratiche tipiche di ogni inizio.</a:t>
            </a:r>
          </a:p>
          <a:p>
            <a:pPr algn="ctr" eaLnBrk="1" hangingPunct="1"/>
            <a:r>
              <a:rPr lang="it-IT" altLang="en-US" sz="4400" dirty="0">
                <a:solidFill>
                  <a:srgbClr val="482400"/>
                </a:solidFill>
                <a:latin typeface="Comic Sans MS" panose="030F0702030302020204" pitchFamily="66" charset="0"/>
              </a:rPr>
              <a:t>Stiamo raccogliendo </a:t>
            </a:r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 </a:t>
            </a:r>
            <a:r>
              <a:rPr lang="it-IT" altLang="en-US" sz="4400" dirty="0">
                <a:solidFill>
                  <a:srgbClr val="482400"/>
                </a:solidFill>
                <a:latin typeface="Comic Sans MS" panose="030F0702030302020204" pitchFamily="66" charset="0"/>
              </a:rPr>
              <a:t>unificando i nominativi dei benefattori e dei bambini </a:t>
            </a:r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da </a:t>
            </a:r>
            <a:r>
              <a:rPr lang="it-IT" altLang="en-US" sz="4400" dirty="0">
                <a:solidFill>
                  <a:srgbClr val="482400"/>
                </a:solidFill>
                <a:latin typeface="Comic Sans MS" panose="030F0702030302020204" pitchFamily="66" charset="0"/>
              </a:rPr>
              <a:t>loro sostenuti con la </a:t>
            </a:r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cosiddetta </a:t>
            </a:r>
            <a:r>
              <a:rPr lang="it-IT" altLang="en-US" sz="4400" dirty="0">
                <a:solidFill>
                  <a:srgbClr val="482400"/>
                </a:solidFill>
                <a:latin typeface="Comic Sans MS" panose="030F0702030302020204" pitchFamily="66" charset="0"/>
              </a:rPr>
              <a:t>‘adozione a distanza</a:t>
            </a:r>
            <a:r>
              <a:rPr lang="it-IT" altLang="en-US" sz="44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’.</a:t>
            </a:r>
            <a:endParaRPr lang="it-IT" altLang="en-US" sz="44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asellaDiTesto 1"/>
          <p:cNvSpPr txBox="1"/>
          <p:nvPr/>
        </p:nvSpPr>
        <p:spPr>
          <a:xfrm>
            <a:off x="899592" y="40466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altLang="en-US" sz="4400" dirty="0">
                <a:solidFill>
                  <a:srgbClr val="C45204"/>
                </a:solidFill>
                <a:latin typeface="Comic Sans MS" panose="030F0702030302020204" pitchFamily="66" charset="0"/>
              </a:rPr>
              <a:t>COME LAVORIAMO?</a:t>
            </a:r>
          </a:p>
        </p:txBody>
      </p:sp>
    </p:spTree>
    <p:extLst>
      <p:ext uri="{BB962C8B-B14F-4D97-AF65-F5344CB8AC3E}">
        <p14:creationId xmlns:p14="http://schemas.microsoft.com/office/powerpoint/2010/main" val="1515396677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5" name="AutoShape 3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52000" y="335845"/>
            <a:ext cx="8569325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en-US" sz="4000" dirty="0">
                <a:solidFill>
                  <a:srgbClr val="482400"/>
                </a:solidFill>
                <a:latin typeface="Comic Sans MS" panose="030F0702030302020204" pitchFamily="66" charset="0"/>
              </a:rPr>
              <a:t>Per i tempi forti di </a:t>
            </a:r>
            <a:r>
              <a:rPr lang="it-IT" altLang="en-US" sz="4000" dirty="0">
                <a:solidFill>
                  <a:srgbClr val="C45204"/>
                </a:solidFill>
                <a:latin typeface="Comic Sans MS" panose="030F0702030302020204" pitchFamily="66" charset="0"/>
              </a:rPr>
              <a:t>Avvento</a:t>
            </a:r>
            <a:r>
              <a:rPr lang="it-IT" altLang="en-US" sz="4000" dirty="0">
                <a:solidFill>
                  <a:srgbClr val="482400"/>
                </a:solidFill>
                <a:latin typeface="Comic Sans MS" panose="030F0702030302020204" pitchFamily="66" charset="0"/>
              </a:rPr>
              <a:t> e </a:t>
            </a:r>
            <a:r>
              <a:rPr lang="it-IT" altLang="en-US" sz="4000" dirty="0">
                <a:solidFill>
                  <a:srgbClr val="C45204"/>
                </a:solidFill>
                <a:latin typeface="Comic Sans MS" panose="030F0702030302020204" pitchFamily="66" charset="0"/>
              </a:rPr>
              <a:t>Quaresima</a:t>
            </a:r>
            <a:r>
              <a:rPr lang="it-IT" altLang="en-US" sz="4000" dirty="0">
                <a:solidFill>
                  <a:srgbClr val="482400"/>
                </a:solidFill>
                <a:latin typeface="Comic Sans MS" panose="030F0702030302020204" pitchFamily="66" charset="0"/>
              </a:rPr>
              <a:t> abbiamo proposto piccoli progetti di carità</a:t>
            </a:r>
            <a:r>
              <a:rPr lang="it-IT" altLang="en-US" sz="4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:</a:t>
            </a:r>
          </a:p>
          <a:p>
            <a:pPr algn="ctr" eaLnBrk="1" hangingPunct="1"/>
            <a:endParaRPr lang="it-IT" altLang="en-US" sz="4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algn="ctr" eaLnBrk="1" hangingPunct="1"/>
            <a:endParaRPr lang="it-IT" altLang="en-US" sz="4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algn="ctr" eaLnBrk="1" hangingPunct="1"/>
            <a:endParaRPr lang="it-IT" altLang="en-US" sz="4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algn="ctr" eaLnBrk="1" hangingPunct="1"/>
            <a:endParaRPr lang="it-IT" altLang="en-US" sz="4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algn="ctr" eaLnBrk="1" hangingPunct="1"/>
            <a:endParaRPr lang="it-IT" altLang="en-US" sz="4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algn="ctr" eaLnBrk="1" hangingPunct="1"/>
            <a:r>
              <a:rPr lang="it-IT" altLang="en-US" sz="4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 ora stiamo raccogliendo dati per progetti un po’ più impegnativi.</a:t>
            </a:r>
            <a:endParaRPr lang="it-IT" altLang="en-US" sz="40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3168" r="6883"/>
          <a:stretch/>
        </p:blipFill>
        <p:spPr>
          <a:xfrm>
            <a:off x="428713" y="2496461"/>
            <a:ext cx="3990887" cy="252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r="6240"/>
          <a:stretch/>
        </p:blipFill>
        <p:spPr>
          <a:xfrm>
            <a:off x="4934867" y="2496461"/>
            <a:ext cx="3780420" cy="2520000"/>
          </a:xfrm>
          <a:prstGeom prst="rect">
            <a:avLst/>
          </a:prstGeom>
        </p:spPr>
      </p:pic>
      <p:pic>
        <p:nvPicPr>
          <p:cNvPr id="8" name="Youssou NDour and Peter Gabriel - This Drea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" end="77994.25"/>
                  <p14:fade out="20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23528" y="60963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01777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35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Sottotitolo 2"/>
          <p:cNvSpPr>
            <a:spLocks noGrp="1"/>
          </p:cNvSpPr>
          <p:nvPr>
            <p:ph type="subTitle" idx="4294967295"/>
          </p:nvPr>
        </p:nvSpPr>
        <p:spPr>
          <a:xfrm>
            <a:off x="536575" y="1108436"/>
            <a:ext cx="7872414" cy="1722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BENEFATTORI </a:t>
            </a:r>
            <a:r>
              <a:rPr lang="it-IT" sz="2800" b="1" dirty="0">
                <a:solidFill>
                  <a:srgbClr val="482400"/>
                </a:solidFill>
                <a:latin typeface="Comic Sans MS" panose="030F0702030302020204" pitchFamily="66" charset="0"/>
              </a:rPr>
              <a:t>:</a:t>
            </a:r>
            <a:r>
              <a:rPr lang="it-IT" sz="2800" dirty="0">
                <a:solidFill>
                  <a:srgbClr val="482400"/>
                </a:solidFill>
                <a:latin typeface="Comic Sans MS" panose="030F0702030302020204" pitchFamily="66" charset="0"/>
              </a:rPr>
              <a:t>                                  </a:t>
            </a:r>
            <a:br>
              <a:rPr lang="it-IT" sz="2800" dirty="0">
                <a:solidFill>
                  <a:srgbClr val="482400"/>
                </a:solidFill>
                <a:latin typeface="Comic Sans MS" panose="030F0702030302020204" pitchFamily="66" charset="0"/>
              </a:rPr>
            </a:br>
            <a:r>
              <a:rPr lang="it-IT" sz="2800" dirty="0">
                <a:solidFill>
                  <a:srgbClr val="482400"/>
                </a:solidFill>
                <a:latin typeface="Comic Sans MS" panose="030F0702030302020204" pitchFamily="66" charset="0"/>
              </a:rPr>
              <a:t>* </a:t>
            </a:r>
            <a: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  <a:t>Persone </a:t>
            </a:r>
            <a:r>
              <a:rPr lang="it-IT" sz="2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fisiche (</a:t>
            </a:r>
            <a: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  <a:t>singoli e/o gruppi)</a:t>
            </a:r>
            <a:b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</a:br>
            <a: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  <a:t>* Persone giuridiche (associazioni, </a:t>
            </a:r>
            <a:r>
              <a:rPr lang="it-IT" sz="2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enti pubblici,</a:t>
            </a:r>
          </a:p>
          <a:p>
            <a:pPr marL="0" indent="0">
              <a:buNone/>
            </a:pPr>
            <a: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  <a:t>	</a:t>
            </a:r>
            <a:r>
              <a:rPr lang="it-IT" sz="2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				aziende </a:t>
            </a:r>
            <a: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  <a:t>private)</a:t>
            </a:r>
            <a:endParaRPr lang="it-IT" altLang="en-US" sz="25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allout: freccia in giù 5"/>
          <p:cNvSpPr/>
          <p:nvPr/>
        </p:nvSpPr>
        <p:spPr>
          <a:xfrm>
            <a:off x="2754313" y="3066778"/>
            <a:ext cx="3676650" cy="1206500"/>
          </a:xfrm>
          <a:prstGeom prst="downArrowCallout">
            <a:avLst/>
          </a:prstGeom>
          <a:solidFill>
            <a:srgbClr val="EAC872"/>
          </a:solidFill>
          <a:ln>
            <a:solidFill>
              <a:srgbClr val="482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solidFill>
                  <a:srgbClr val="482400"/>
                </a:solidFill>
              </a:rPr>
              <a:t>DESTINAZIONE</a:t>
            </a:r>
          </a:p>
        </p:txBody>
      </p:sp>
      <p:sp>
        <p:nvSpPr>
          <p:cNvPr id="7" name="Elaborazione alternativa 6"/>
          <p:cNvSpPr/>
          <p:nvPr/>
        </p:nvSpPr>
        <p:spPr>
          <a:xfrm>
            <a:off x="655638" y="4440238"/>
            <a:ext cx="1343025" cy="1557337"/>
          </a:xfrm>
          <a:prstGeom prst="flowChartAlternateProcess">
            <a:avLst/>
          </a:prstGeom>
          <a:solidFill>
            <a:srgbClr val="EAC872"/>
          </a:solidFill>
          <a:ln>
            <a:solidFill>
              <a:srgbClr val="482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482400"/>
                </a:solidFill>
              </a:rPr>
              <a:t>SAD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482400"/>
                </a:solidFill>
              </a:rPr>
              <a:t>Sostegno a distanza</a:t>
            </a:r>
          </a:p>
        </p:txBody>
      </p:sp>
      <p:sp>
        <p:nvSpPr>
          <p:cNvPr id="8" name="Elaborazione 7"/>
          <p:cNvSpPr/>
          <p:nvPr/>
        </p:nvSpPr>
        <p:spPr>
          <a:xfrm>
            <a:off x="2236788" y="4440238"/>
            <a:ext cx="2116137" cy="1557337"/>
          </a:xfrm>
          <a:prstGeom prst="flowChartProcess">
            <a:avLst/>
          </a:prstGeom>
          <a:solidFill>
            <a:srgbClr val="EAC872"/>
          </a:solidFill>
          <a:ln>
            <a:solidFill>
              <a:srgbClr val="482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482400"/>
                </a:solidFill>
              </a:rPr>
              <a:t>PROGETTI DI SVILUPPO</a:t>
            </a:r>
          </a:p>
        </p:txBody>
      </p:sp>
      <p:sp>
        <p:nvSpPr>
          <p:cNvPr id="9" name="Nastro perforato 8"/>
          <p:cNvSpPr/>
          <p:nvPr/>
        </p:nvSpPr>
        <p:spPr>
          <a:xfrm>
            <a:off x="4592638" y="4341813"/>
            <a:ext cx="2244725" cy="1655762"/>
          </a:xfrm>
          <a:prstGeom prst="flowChartPunchedTape">
            <a:avLst/>
          </a:prstGeom>
          <a:solidFill>
            <a:srgbClr val="EAC872"/>
          </a:solidFill>
          <a:ln>
            <a:solidFill>
              <a:srgbClr val="482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482400"/>
                </a:solidFill>
              </a:rPr>
              <a:t>AIUTI EMERGENZA</a:t>
            </a:r>
          </a:p>
        </p:txBody>
      </p:sp>
      <p:sp>
        <p:nvSpPr>
          <p:cNvPr id="10" name="Memoria ad accesso sequenziale 9"/>
          <p:cNvSpPr/>
          <p:nvPr/>
        </p:nvSpPr>
        <p:spPr>
          <a:xfrm>
            <a:off x="6977063" y="4341813"/>
            <a:ext cx="1431925" cy="1635125"/>
          </a:xfrm>
          <a:prstGeom prst="flowChartMagneticTape">
            <a:avLst/>
          </a:prstGeom>
          <a:solidFill>
            <a:srgbClr val="EAC872"/>
          </a:solidFill>
          <a:ln>
            <a:solidFill>
              <a:srgbClr val="482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482400"/>
                </a:solidFill>
              </a:rPr>
              <a:t>LIBERA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1796125" y="345753"/>
            <a:ext cx="5551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C45204"/>
                </a:solidFill>
                <a:latin typeface="Comic Sans MS" panose="030F0702030302020204" pitchFamily="66" charset="0"/>
              </a:rPr>
              <a:t>RACCOLTA FONDI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78945528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/>
      <p:bldP spid="6" grpId="0" animBg="1"/>
      <p:bldP spid="7" grpId="0" animBg="1"/>
      <p:bldP spid="8" grpId="0" animBg="1"/>
      <p:bldP spid="9" grpId="0" animBg="1"/>
      <p:bldP spid="10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5536" y="1376291"/>
            <a:ext cx="8352928" cy="4708981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500" b="1" dirty="0">
                <a:solidFill>
                  <a:srgbClr val="482400"/>
                </a:solidFill>
                <a:latin typeface="Comic Sans MS" panose="030F0702030302020204" pitchFamily="66" charset="0"/>
              </a:rPr>
              <a:t>Bonifico </a:t>
            </a:r>
            <a:r>
              <a:rPr lang="it-IT" sz="25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bancario</a:t>
            </a:r>
            <a:r>
              <a:rPr lang="it-IT" sz="2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	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c/o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BANCA POPOLARE DI SONDRIO, AG.22 MILANO,</a:t>
            </a:r>
          </a:p>
          <a:p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	IBAN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IT 08 M 05696 01621 000003398X58</a:t>
            </a:r>
          </a:p>
          <a:p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	c/o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BANCOPOSTA, Ufficio Milano 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16,</a:t>
            </a:r>
          </a:p>
          <a:p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	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IBAN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IT 77 6 07601 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01600 001040214403</a:t>
            </a:r>
          </a:p>
          <a:p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500" b="1" dirty="0">
                <a:solidFill>
                  <a:srgbClr val="482400"/>
                </a:solidFill>
                <a:latin typeface="Comic Sans MS" panose="030F0702030302020204" pitchFamily="66" charset="0"/>
              </a:rPr>
              <a:t>Assegno bancario o </a:t>
            </a:r>
            <a:r>
              <a:rPr lang="it-IT" sz="25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circolare</a:t>
            </a:r>
          </a:p>
          <a:p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5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Versamento</a:t>
            </a:r>
            <a:r>
              <a:rPr lang="it-IT" sz="25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	tramite bollettino di conto corrente postale n. 1040214403</a:t>
            </a:r>
          </a:p>
          <a:p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	Intestati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sempre a FONDAZIONE 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MEULÌ</a:t>
            </a:r>
          </a:p>
          <a:p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500" b="1" dirty="0">
                <a:solidFill>
                  <a:srgbClr val="482400"/>
                </a:solidFill>
                <a:latin typeface="Comic Sans MS" panose="030F0702030302020204" pitchFamily="66" charset="0"/>
              </a:rPr>
              <a:t>Versamento in contanti</a:t>
            </a:r>
            <a: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	c/o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la nostra 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sede</a:t>
            </a:r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611635" y="283323"/>
            <a:ext cx="7772400" cy="1008112"/>
          </a:xfrm>
        </p:spPr>
        <p:txBody>
          <a:bodyPr/>
          <a:lstStyle/>
          <a:p>
            <a:r>
              <a:rPr lang="it-IT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DONAZIONI</a:t>
            </a:r>
            <a:endParaRPr lang="it-IT" b="1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216586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252000" y="188640"/>
            <a:ext cx="8640000" cy="1470025"/>
          </a:xfrm>
        </p:spPr>
        <p:txBody>
          <a:bodyPr>
            <a:normAutofit/>
          </a:bodyPr>
          <a:lstStyle/>
          <a:p>
            <a:r>
              <a:rPr lang="it-IT" sz="3900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SAD - SOSTEGNO A DISTANZA</a:t>
            </a:r>
            <a:endParaRPr lang="it-IT" sz="3900" b="1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73" y="2132856"/>
            <a:ext cx="3312368" cy="331236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/>
          <p:cNvSpPr txBox="1"/>
          <p:nvPr/>
        </p:nvSpPr>
        <p:spPr>
          <a:xfrm>
            <a:off x="483227" y="1611185"/>
            <a:ext cx="4392488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sz="2500" b="1" dirty="0">
                <a:solidFill>
                  <a:srgbClr val="482400"/>
                </a:solidFill>
                <a:latin typeface="Comic Sans MS" panose="030F0702030302020204" pitchFamily="66" charset="0"/>
              </a:rPr>
              <a:t>IMPEGNO DI ALMENO 3 </a:t>
            </a:r>
            <a:r>
              <a:rPr lang="it-IT" sz="25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ANNI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2500" b="1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2500" b="1" dirty="0">
                <a:solidFill>
                  <a:srgbClr val="482400"/>
                </a:solidFill>
                <a:latin typeface="Comic Sans MS" panose="030F0702030302020204" pitchFamily="66" charset="0"/>
              </a:rPr>
              <a:t>QUOTA ANNUALE DI 240 </a:t>
            </a:r>
            <a:r>
              <a:rPr lang="it-IT" sz="25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EURO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2500" b="1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2500" b="1" dirty="0">
                <a:solidFill>
                  <a:srgbClr val="482400"/>
                </a:solidFill>
                <a:latin typeface="Comic Sans MS" panose="030F0702030302020204" pitchFamily="66" charset="0"/>
              </a:rPr>
              <a:t>DA VERSARE FINO A 4 </a:t>
            </a:r>
            <a:r>
              <a:rPr lang="it-IT" sz="25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RATE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2500" b="1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sz="2500" b="1" dirty="0">
                <a:solidFill>
                  <a:srgbClr val="482400"/>
                </a:solidFill>
                <a:latin typeface="Comic Sans MS" panose="030F0702030302020204" pitchFamily="66" charset="0"/>
              </a:rPr>
              <a:t>DA CONDIVIDERE CON AMICI O PARENTI</a:t>
            </a:r>
          </a:p>
          <a:p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490549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Segnaposto contenuto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2" y="1772816"/>
            <a:ext cx="4277296" cy="3320135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4294967295"/>
          </p:nvPr>
        </p:nvSpPr>
        <p:spPr>
          <a:xfrm>
            <a:off x="539750" y="1125538"/>
            <a:ext cx="3845530" cy="525579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Calibri Light" pitchFamily="34" charset="0"/>
              <a:buAutoNum type="arabicPeriod"/>
              <a:defRPr/>
            </a:pPr>
            <a:r>
              <a:rPr lang="it-IT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Comunicazione dell’intenzione di avviare un programma di «Sostegno a distanza»;</a:t>
            </a: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endParaRPr lang="it-IT" sz="18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r>
              <a:rPr lang="it-IT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Valutazione e conferma dalla Commissione Progetti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;</a:t>
            </a: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endParaRPr lang="it-IT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r>
              <a:rPr lang="it-IT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Invio dati/scheda bambini, paese, missione;</a:t>
            </a: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endParaRPr lang="it-IT" sz="18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r>
              <a:rPr lang="it-IT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Abbinamenti sostenitori e bambini (quota annuale euro 240 per minimo 3 anni);</a:t>
            </a: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endParaRPr lang="it-IT" sz="18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r>
              <a:rPr lang="it-IT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Invio quota con cadenza massimo trimestrale;</a:t>
            </a: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endParaRPr lang="it-IT" sz="18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Font typeface="Calibri Light" pitchFamily="34" charset="0"/>
              <a:buAutoNum type="arabicPeriod"/>
              <a:defRPr/>
            </a:pPr>
            <a:r>
              <a:rPr lang="it-IT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Rendicontazione con foto almeno una volta l’anno.</a:t>
            </a:r>
            <a:endParaRPr lang="it-IT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3005826" y="380090"/>
            <a:ext cx="3132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C45204"/>
                </a:solidFill>
                <a:latin typeface="Comic Sans MS" panose="030F0702030302020204" pitchFamily="66" charset="0"/>
              </a:rPr>
              <a:t>SAD </a:t>
            </a:r>
            <a:r>
              <a:rPr lang="it-IT" sz="3000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INIZIALE</a:t>
            </a:r>
            <a:endParaRPr lang="it-IT" sz="3000" b="1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15711"/>
      </p:ext>
    </p:extLst>
  </p:cSld>
  <p:clrMapOvr>
    <a:masterClrMapping/>
  </p:clrMapOvr>
  <p:transition spd="slow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4294967295"/>
          </p:nvPr>
        </p:nvSpPr>
        <p:spPr>
          <a:xfrm>
            <a:off x="539750" y="1125538"/>
            <a:ext cx="3845530" cy="5255790"/>
          </a:xfrm>
        </p:spPr>
        <p:txBody>
          <a:bodyPr>
            <a:normAutofit/>
          </a:bodyPr>
          <a:lstStyle/>
          <a:p>
            <a:pPr marL="0" indent="0">
              <a:buFont typeface="Calibri Light" panose="020F0302020204030204" pitchFamily="34" charset="0"/>
              <a:buAutoNum type="arabicPeriod"/>
            </a:pPr>
            <a:r>
              <a:rPr lang="it-IT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</a:t>
            </a:r>
            <a:r>
              <a:rPr lang="it-IT" altLang="en-US" sz="1800" dirty="0">
                <a:solidFill>
                  <a:srgbClr val="482400"/>
                </a:solidFill>
                <a:latin typeface="Comic Sans MS" panose="030F0702030302020204" pitchFamily="66" charset="0"/>
              </a:rPr>
              <a:t> Sollecito sostenitore in caso di ritardo nel versamento quota annuale</a:t>
            </a:r>
            <a:r>
              <a:rPr lang="it-IT" altLang="en-US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;</a:t>
            </a:r>
          </a:p>
          <a:p>
            <a:pPr marL="0" indent="0">
              <a:buFont typeface="Calibri Light" panose="020F0302020204030204" pitchFamily="34" charset="0"/>
              <a:buAutoNum type="arabicPeriod"/>
            </a:pPr>
            <a:endParaRPr lang="it-IT" altLang="en-US" sz="18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>
              <a:buFont typeface="Calibri Light" panose="020F0302020204030204" pitchFamily="34" charset="0"/>
              <a:buAutoNum type="arabicPeriod"/>
            </a:pPr>
            <a:r>
              <a:rPr lang="it-IT" altLang="en-US" sz="1800" dirty="0">
                <a:solidFill>
                  <a:srgbClr val="482400"/>
                </a:solidFill>
                <a:latin typeface="Comic Sans MS" panose="030F0702030302020204" pitchFamily="66" charset="0"/>
              </a:rPr>
              <a:t>  Possibilità di versamento in più rate</a:t>
            </a:r>
            <a:r>
              <a:rPr lang="it-IT" altLang="en-US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;</a:t>
            </a:r>
          </a:p>
          <a:p>
            <a:pPr marL="0" indent="0">
              <a:buFont typeface="Calibri Light" panose="020F0302020204030204" pitchFamily="34" charset="0"/>
              <a:buAutoNum type="arabicPeriod"/>
            </a:pPr>
            <a:endParaRPr lang="it-IT" altLang="en-US" sz="18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>
              <a:buFont typeface="Calibri Light" panose="020F0302020204030204" pitchFamily="34" charset="0"/>
              <a:buAutoNum type="arabicPeriod"/>
            </a:pPr>
            <a:r>
              <a:rPr lang="it-IT" altLang="en-US" sz="1800" dirty="0">
                <a:solidFill>
                  <a:srgbClr val="482400"/>
                </a:solidFill>
                <a:latin typeface="Comic Sans MS" panose="030F0702030302020204" pitchFamily="66" charset="0"/>
              </a:rPr>
              <a:t>  In caso di mancato versamento oltre l’anno, il bambino viene affidato ad altro </a:t>
            </a:r>
            <a:r>
              <a:rPr lang="it-IT" altLang="en-US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sostenitore;</a:t>
            </a:r>
            <a:endParaRPr lang="it-IT" altLang="en-US" sz="24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>
              <a:buFont typeface="Calibri Light" panose="020F0302020204030204" pitchFamily="34" charset="0"/>
              <a:buAutoNum type="arabicPeriod"/>
            </a:pPr>
            <a:endParaRPr lang="it-IT" altLang="en-US" sz="24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>
              <a:buFont typeface="Calibri Light" panose="020F0302020204030204" pitchFamily="34" charset="0"/>
              <a:buAutoNum type="arabicPeriod"/>
            </a:pPr>
            <a:r>
              <a:rPr lang="it-IT" altLang="en-US" sz="1800" dirty="0">
                <a:solidFill>
                  <a:srgbClr val="482400"/>
                </a:solidFill>
                <a:latin typeface="Comic Sans MS" panose="030F0702030302020204" pitchFamily="66" charset="0"/>
              </a:rPr>
              <a:t>  Controllo elenco bambini con referente in loco</a:t>
            </a:r>
            <a:r>
              <a:rPr lang="it-IT" altLang="en-US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;</a:t>
            </a:r>
          </a:p>
          <a:p>
            <a:pPr marL="0" indent="0">
              <a:buFont typeface="Calibri Light" panose="020F0302020204030204" pitchFamily="34" charset="0"/>
              <a:buAutoNum type="arabicPeriod"/>
            </a:pPr>
            <a:endParaRPr lang="it-IT" altLang="en-US" sz="18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>
              <a:buFont typeface="Calibri Light" panose="020F0302020204030204" pitchFamily="34" charset="0"/>
              <a:buAutoNum type="arabicPeriod"/>
            </a:pPr>
            <a:r>
              <a:rPr lang="it-IT" altLang="en-US" sz="1800" dirty="0">
                <a:solidFill>
                  <a:srgbClr val="482400"/>
                </a:solidFill>
                <a:latin typeface="Comic Sans MS" panose="030F0702030302020204" pitchFamily="66" charset="0"/>
              </a:rPr>
              <a:t>  Rendicontazione con foto almeno una volta l’anno.  </a:t>
            </a:r>
            <a:endParaRPr lang="it-IT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2969822" y="380090"/>
            <a:ext cx="32043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dirty="0">
                <a:solidFill>
                  <a:srgbClr val="C45204"/>
                </a:solidFill>
                <a:latin typeface="Comic Sans MS" panose="030F0702030302020204" pitchFamily="66" charset="0"/>
              </a:rPr>
              <a:t>SAD </a:t>
            </a:r>
            <a:r>
              <a:rPr lang="it-IT" sz="3000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RINNOVO</a:t>
            </a:r>
            <a:endParaRPr lang="it-IT" sz="3000" b="1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Segnaposto contenuto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1628800"/>
            <a:ext cx="3046239" cy="425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5020"/>
      </p:ext>
    </p:extLst>
  </p:cSld>
  <p:clrMapOvr>
    <a:masterClrMapping/>
  </p:clrMapOvr>
  <p:transition spd="slow" advTm="1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 idx="4294967295"/>
          </p:nvPr>
        </p:nvSpPr>
        <p:spPr>
          <a:xfrm>
            <a:off x="971599" y="390891"/>
            <a:ext cx="7200801" cy="1524918"/>
          </a:xfrm>
        </p:spPr>
        <p:txBody>
          <a:bodyPr anchor="b">
            <a:noAutofit/>
          </a:bodyPr>
          <a:lstStyle/>
          <a:p>
            <a:pPr eaLnBrk="1" hangingPunct="1"/>
            <a:r>
              <a:rPr lang="it-IT" altLang="en-US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PROGETTI DI SVILUPPO</a:t>
            </a:r>
            <a:br>
              <a:rPr lang="it-IT" altLang="en-US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</a:br>
            <a:r>
              <a:rPr lang="it-IT" altLang="en-US" b="1" i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NEL MONDO</a:t>
            </a:r>
          </a:p>
        </p:txBody>
      </p:sp>
      <p:pic>
        <p:nvPicPr>
          <p:cNvPr id="30723" name="Segnaposto immagine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8" r="19220"/>
          <a:stretch/>
        </p:blipFill>
        <p:spPr>
          <a:xfrm>
            <a:off x="4716016" y="2492896"/>
            <a:ext cx="3848825" cy="3848825"/>
          </a:xfrm>
        </p:spPr>
      </p:pic>
      <p:sp>
        <p:nvSpPr>
          <p:cNvPr id="30724" name="Segnaposto testo 3"/>
          <p:cNvSpPr>
            <a:spLocks noGrp="1"/>
          </p:cNvSpPr>
          <p:nvPr>
            <p:ph type="body" sz="half" idx="4294967295"/>
          </p:nvPr>
        </p:nvSpPr>
        <p:spPr>
          <a:xfrm rot="21054583">
            <a:off x="963334" y="2925207"/>
            <a:ext cx="3956050" cy="3856037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it-IT" altLang="en-US" sz="18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SETTORE D’INTERVENTO:</a:t>
            </a:r>
          </a:p>
          <a:p>
            <a:pPr marL="0" indent="0" eaLnBrk="1" hangingPunct="1">
              <a:buFontTx/>
              <a:buNone/>
            </a:pPr>
            <a:endParaRPr lang="it-IT" altLang="en-US" sz="18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eaLnBrk="1" hangingPunct="1">
              <a:buFont typeface="Wingdings" panose="05000000000000000000" pitchFamily="2" charset="2"/>
              <a:buChar char="§"/>
            </a:pPr>
            <a:r>
              <a:rPr lang="it-IT" altLang="en-US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ISTRUZIONE/FORMAZIONE</a:t>
            </a:r>
          </a:p>
          <a:p>
            <a:pPr marL="0" indent="0" eaLnBrk="1" hangingPunct="1">
              <a:buFont typeface="Wingdings" panose="05000000000000000000" pitchFamily="2" charset="2"/>
              <a:buChar char="§"/>
            </a:pPr>
            <a:r>
              <a:rPr lang="it-IT" altLang="en-US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SVILUPPO SOCIALE</a:t>
            </a:r>
          </a:p>
          <a:p>
            <a:pPr marL="0" indent="0" eaLnBrk="1" hangingPunct="1">
              <a:buFont typeface="Wingdings" panose="05000000000000000000" pitchFamily="2" charset="2"/>
              <a:buChar char="§"/>
            </a:pPr>
            <a:r>
              <a:rPr lang="it-IT" altLang="en-US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SANITA’</a:t>
            </a:r>
          </a:p>
          <a:p>
            <a:pPr marL="0" indent="0" eaLnBrk="1" hangingPunct="1">
              <a:buFont typeface="Wingdings" panose="05000000000000000000" pitchFamily="2" charset="2"/>
              <a:buChar char="§"/>
            </a:pPr>
            <a:r>
              <a:rPr lang="it-IT" altLang="en-US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PASTORALE</a:t>
            </a:r>
          </a:p>
          <a:p>
            <a:pPr marL="0" indent="0" eaLnBrk="1" hangingPunct="1">
              <a:buFont typeface="Wingdings" panose="05000000000000000000" pitchFamily="2" charset="2"/>
              <a:buChar char="§"/>
            </a:pPr>
            <a:r>
              <a:rPr lang="it-IT" altLang="en-US" sz="18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EMERGENZA</a:t>
            </a: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214792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metto 3 6"/>
          <p:cNvSpPr/>
          <p:nvPr/>
        </p:nvSpPr>
        <p:spPr>
          <a:xfrm>
            <a:off x="3411943" y="435693"/>
            <a:ext cx="5400600" cy="3425355"/>
          </a:xfrm>
          <a:prstGeom prst="wedgeEllipseCallout">
            <a:avLst>
              <a:gd name="adj1" fmla="val -43707"/>
              <a:gd name="adj2" fmla="val 4604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00" dirty="0">
              <a:solidFill>
                <a:srgbClr val="00206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851440" y="676230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en-US" sz="3000" dirty="0">
                <a:solidFill>
                  <a:schemeClr val="tx2"/>
                </a:solidFill>
                <a:latin typeface="Comic Sans MS" panose="030F0702030302020204" pitchFamily="66" charset="0"/>
              </a:rPr>
              <a:t>Sono io!</a:t>
            </a:r>
          </a:p>
          <a:p>
            <a:pPr algn="ctr"/>
            <a:r>
              <a:rPr lang="it-IT" altLang="en-US" sz="3000" b="1" dirty="0">
                <a:solidFill>
                  <a:schemeClr val="tx2"/>
                </a:solidFill>
                <a:latin typeface="Comic Sans MS" panose="030F0702030302020204" pitchFamily="66" charset="0"/>
              </a:rPr>
              <a:t>Bartolomea </a:t>
            </a:r>
            <a:r>
              <a:rPr lang="it-IT" altLang="en-US" sz="3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Capitanio</a:t>
            </a:r>
            <a:r>
              <a:rPr lang="it-IT" altLang="en-US" sz="3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.</a:t>
            </a:r>
            <a:endParaRPr lang="it-IT" altLang="en-US" sz="30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altLang="en-US" sz="3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Ma in </a:t>
            </a:r>
            <a:r>
              <a:rPr lang="it-IT" altLang="en-US" sz="3000" dirty="0">
                <a:solidFill>
                  <a:schemeClr val="tx2"/>
                </a:solidFill>
                <a:latin typeface="Comic Sans MS" panose="030F0702030302020204" pitchFamily="66" charset="0"/>
              </a:rPr>
              <a:t>casa e a Lovere, il mio </a:t>
            </a:r>
            <a:r>
              <a:rPr lang="it-IT" altLang="en-US" sz="30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paese sul lago di Iseo, </a:t>
            </a:r>
            <a:r>
              <a:rPr lang="it-IT" altLang="en-US" sz="3000" dirty="0">
                <a:solidFill>
                  <a:schemeClr val="tx2"/>
                </a:solidFill>
                <a:latin typeface="Comic Sans MS" panose="030F0702030302020204" pitchFamily="66" charset="0"/>
              </a:rPr>
              <a:t>tutti mi chiamavano </a:t>
            </a:r>
            <a:r>
              <a:rPr lang="it-IT" altLang="en-US" sz="3000" b="1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Meulì</a:t>
            </a:r>
            <a:r>
              <a:rPr lang="it-IT" altLang="en-US" sz="30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.</a:t>
            </a:r>
            <a:endParaRPr lang="it-IT" altLang="en-US" sz="30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7" descr="Risultati immagini per bartolomea capitan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brightnessContrast bright="-22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96714"/>
            <a:ext cx="2448272" cy="359962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31750">
            <a:contourClr>
              <a:srgbClr val="C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6859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6879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it-IT" altLang="en-US" sz="4000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REQUISITI PER L’APPROVAZIONE PROGETTO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2012976"/>
            <a:ext cx="8229600" cy="4061046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r>
              <a:rPr lang="it-IT" altLang="en-US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COMPILAZIONE MODULISTICA PRESENTAZIONE PROGETTO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endParaRPr lang="it-IT" altLang="en-US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endParaRPr lang="it-IT" altLang="en-US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r>
              <a:rPr lang="it-IT" altLang="en-US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OBIETTIVI E FINALITA’ CHIARI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endParaRPr lang="it-IT" altLang="en-US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endParaRPr lang="it-IT" altLang="en-US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r>
              <a:rPr lang="it-IT" altLang="en-US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SOSTENIBILITA’ DEL PROGETTO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endParaRPr lang="it-IT" altLang="en-US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endParaRPr lang="it-IT" altLang="en-US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r>
              <a:rPr lang="it-IT" altLang="en-US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REFERENTE FISSO IN LOCO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endParaRPr lang="it-IT" altLang="en-US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endParaRPr lang="it-IT" altLang="en-US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0"/>
              </a:spcBef>
              <a:buFont typeface="+mj-lt"/>
              <a:buAutoNum type="arabicPeriod"/>
            </a:pPr>
            <a:r>
              <a:rPr lang="it-IT" altLang="en-US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COINVOLGIMENTO POPOLAZIONE LOCALE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16893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6879"/>
            <a:ext cx="8229600" cy="1143000"/>
          </a:xfrm>
        </p:spPr>
        <p:txBody>
          <a:bodyPr>
            <a:noAutofit/>
          </a:bodyPr>
          <a:lstStyle/>
          <a:p>
            <a:r>
              <a:rPr lang="it-IT" altLang="en-US" b="1" dirty="0">
                <a:solidFill>
                  <a:srgbClr val="C45204"/>
                </a:solidFill>
                <a:latin typeface="Comic Sans MS" panose="030F0702030302020204" pitchFamily="66" charset="0"/>
              </a:rPr>
              <a:t>MODULISTICA PROGETTI DI SVILUPPO</a:t>
            </a:r>
            <a:endParaRPr lang="it-IT" altLang="en-US" b="1" dirty="0" smtClean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2012976"/>
            <a:ext cx="8229600" cy="406104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altLang="en-US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SCHEDA PRESENTAZIONE PROGETTO</a:t>
            </a:r>
          </a:p>
          <a:p>
            <a:pPr marL="457200" indent="-457200">
              <a:buFont typeface="+mj-lt"/>
              <a:buAutoNum type="arabicPeriod"/>
            </a:pPr>
            <a:endParaRPr lang="it-IT" altLang="en-US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altLang="en-US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PREVENTIVO DI SPESA E TEMPISTICA</a:t>
            </a:r>
          </a:p>
          <a:p>
            <a:pPr marL="457200" indent="-457200">
              <a:buFont typeface="+mj-lt"/>
              <a:buAutoNum type="arabicPeriod"/>
            </a:pPr>
            <a:endParaRPr lang="it-IT" altLang="en-US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altLang="en-US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MODULO DI APPROVAZIONE</a:t>
            </a:r>
          </a:p>
          <a:p>
            <a:pPr marL="457200" indent="-457200">
              <a:buFont typeface="+mj-lt"/>
              <a:buAutoNum type="arabicPeriod"/>
            </a:pPr>
            <a:endParaRPr lang="it-IT" altLang="en-US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altLang="en-US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RICEVUTA RICEVIMENTO FONDI</a:t>
            </a:r>
          </a:p>
          <a:p>
            <a:pPr marL="457200" indent="-457200">
              <a:buFont typeface="+mj-lt"/>
              <a:buAutoNum type="arabicPeriod"/>
            </a:pPr>
            <a:endParaRPr lang="it-IT" altLang="en-US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altLang="en-US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PROSPETTO RENDICONTAZIONE CON DOCUMENTAZIONE</a:t>
            </a:r>
          </a:p>
          <a:p>
            <a:pPr marL="457200" indent="-457200">
              <a:buFont typeface="+mj-lt"/>
              <a:buAutoNum type="arabicPeriod"/>
            </a:pPr>
            <a:endParaRPr lang="it-IT" altLang="en-US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altLang="en-US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AUTODICHIARAZIONE COSTI SOSTENUTI ( PER PICCOLI PROGETTI)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853583"/>
      </p:ext>
    </p:extLst>
  </p:cSld>
  <p:clrMapOvr>
    <a:masterClrMapping/>
  </p:clrMapOvr>
  <p:transition spd="slow" advTm="1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6879"/>
            <a:ext cx="8229600" cy="1143000"/>
          </a:xfrm>
        </p:spPr>
        <p:txBody>
          <a:bodyPr>
            <a:noAutofit/>
          </a:bodyPr>
          <a:lstStyle/>
          <a:p>
            <a:r>
              <a:rPr lang="it-IT" altLang="en-US" sz="4000" b="1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DURATA – ENTITA’ DEL PROGETTO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/>
          <p:cNvSpPr txBox="1"/>
          <p:nvPr/>
        </p:nvSpPr>
        <p:spPr>
          <a:xfrm>
            <a:off x="539552" y="1948118"/>
            <a:ext cx="4386908" cy="4401205"/>
          </a:xfrm>
          <a:prstGeom prst="rect">
            <a:avLst/>
          </a:prstGeom>
          <a:solidFill>
            <a:srgbClr val="EAC872"/>
          </a:solidFill>
          <a:ln w="38100">
            <a:solidFill>
              <a:srgbClr val="4824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000" b="1" dirty="0">
                <a:solidFill>
                  <a:srgbClr val="C45204"/>
                </a:solidFill>
                <a:latin typeface="Comic Sans MS" panose="030F0702030302020204" pitchFamily="66" charset="0"/>
              </a:rPr>
              <a:t>ENTITA’: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200" b="1" i="1" dirty="0">
                <a:solidFill>
                  <a:srgbClr val="482400"/>
                </a:solidFill>
                <a:latin typeface="Comic Sans MS" panose="030F0702030302020204" pitchFamily="66" charset="0"/>
              </a:rPr>
              <a:t>MICRO </a:t>
            </a:r>
            <a:r>
              <a:rPr lang="it-IT" sz="2200" b="1" i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PROGETTO 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inferiore a euro 5.000</a:t>
            </a:r>
          </a:p>
          <a:p>
            <a:pPr>
              <a:defRPr/>
            </a:pPr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200" b="1" i="1" dirty="0">
                <a:solidFill>
                  <a:srgbClr val="482400"/>
                </a:solidFill>
                <a:latin typeface="Comic Sans MS" panose="030F0702030302020204" pitchFamily="66" charset="0"/>
              </a:rPr>
              <a:t>MEDIO </a:t>
            </a:r>
            <a:r>
              <a:rPr lang="it-IT" sz="2200" b="1" i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PROGETTO        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da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euro 5.000 max. 30.000</a:t>
            </a:r>
          </a:p>
          <a:p>
            <a:pPr>
              <a:defRPr/>
            </a:pPr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200" b="1" i="1" dirty="0">
                <a:solidFill>
                  <a:srgbClr val="482400"/>
                </a:solidFill>
                <a:latin typeface="Comic Sans MS" panose="030F0702030302020204" pitchFamily="66" charset="0"/>
              </a:rPr>
              <a:t>GRANDE PROGETTO </a:t>
            </a:r>
            <a:r>
              <a:rPr lang="it-IT" sz="2200" b="1" i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  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oltre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euro 30.000</a:t>
            </a:r>
          </a:p>
          <a:p>
            <a:pPr>
              <a:defRPr/>
            </a:pPr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200" b="1" i="1" dirty="0">
                <a:solidFill>
                  <a:srgbClr val="482400"/>
                </a:solidFill>
                <a:latin typeface="Comic Sans MS" panose="030F0702030302020204" pitchFamily="66" charset="0"/>
              </a:rPr>
              <a:t>PROGETTI LUNGA </a:t>
            </a:r>
            <a:r>
              <a:rPr lang="it-IT" sz="2200" b="1" i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DURATA          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(manutenzioni </a:t>
            </a:r>
            <a:r>
              <a:rPr lang="it-IT" sz="2000" dirty="0">
                <a:solidFill>
                  <a:srgbClr val="482400"/>
                </a:solidFill>
                <a:latin typeface="Comic Sans MS" panose="030F0702030302020204" pitchFamily="66" charset="0"/>
              </a:rPr>
              <a:t>ospedali, </a:t>
            </a:r>
            <a:r>
              <a:rPr lang="it-IT" sz="2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scuole…)</a:t>
            </a:r>
            <a:endParaRPr lang="it-IT" sz="20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150206" y="2708920"/>
            <a:ext cx="3518048" cy="2477601"/>
          </a:xfrm>
          <a:prstGeom prst="rect">
            <a:avLst/>
          </a:prstGeom>
          <a:solidFill>
            <a:srgbClr val="EAC872"/>
          </a:solidFill>
          <a:ln w="38100">
            <a:solidFill>
              <a:srgbClr val="4824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3000" b="1" dirty="0">
                <a:solidFill>
                  <a:srgbClr val="C45204"/>
                </a:solidFill>
                <a:latin typeface="Comic Sans MS" panose="030F0702030302020204" pitchFamily="66" charset="0"/>
              </a:rPr>
              <a:t>DURATA: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  <a:t>Entro 1 anno</a:t>
            </a:r>
          </a:p>
          <a:p>
            <a:pPr>
              <a:defRPr/>
            </a:pPr>
            <a:endParaRPr lang="it-IT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  <a:t>Tra 1 e 2anni</a:t>
            </a:r>
          </a:p>
          <a:p>
            <a:pPr>
              <a:defRPr/>
            </a:pPr>
            <a:endParaRPr lang="it-IT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500" dirty="0">
                <a:solidFill>
                  <a:srgbClr val="482400"/>
                </a:solidFill>
                <a:latin typeface="Comic Sans MS" panose="030F0702030302020204" pitchFamily="66" charset="0"/>
              </a:rPr>
              <a:t>Tra 2 e max. 3 anni</a:t>
            </a:r>
          </a:p>
        </p:txBody>
      </p:sp>
    </p:spTree>
    <p:extLst>
      <p:ext uri="{BB962C8B-B14F-4D97-AF65-F5344CB8AC3E}">
        <p14:creationId xmlns:p14="http://schemas.microsoft.com/office/powerpoint/2010/main" val="3453495850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747514"/>
          </a:xfrm>
        </p:spPr>
        <p:txBody>
          <a:bodyPr>
            <a:noAutofit/>
          </a:bodyPr>
          <a:lstStyle/>
          <a:p>
            <a:r>
              <a:rPr lang="it-IT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MISSIONI</a:t>
            </a:r>
            <a:endParaRPr lang="en-GB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magine 3" descr="C:\Users\DVA\Dropbox\STUDIO DVA\2018\Fondazione Meulì\Fotografie selezionate\Mynmar\Img_Myanmar_00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61" y="1196752"/>
            <a:ext cx="3005549" cy="213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:\Users\DVA\Dropbox\STUDIO DVA\2018\Fondazione Meulì\Fotografie selezionate\Thailandia\Img_Thailandia_00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b="21991"/>
          <a:stretch/>
        </p:blipFill>
        <p:spPr bwMode="auto">
          <a:xfrm>
            <a:off x="2856552" y="2259022"/>
            <a:ext cx="3731671" cy="294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C:\Users\DVA\Dropbox\STUDIO DVA\2018\Fondazione Meulì\Fotografie selezionate\Etiopia\2_Etiopia_Vicariato di Awassa_04_2010\04_2010_Etiopia (28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38938"/>
            <a:ext cx="3119745" cy="227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:\Users\DVA\Dropbox\STUDIO DVA\2018\Fondazione Meulì\Fotografie selezionate\Etiopia\3_Etiopia_Vicariato di Awassa_05_2010\05_2010_Etiopia_ (10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5" y="4247811"/>
            <a:ext cx="2903481" cy="22769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/>
          <p:cNvSpPr txBox="1"/>
          <p:nvPr/>
        </p:nvSpPr>
        <p:spPr>
          <a:xfrm>
            <a:off x="4644009" y="1218238"/>
            <a:ext cx="1109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Myanmar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014586" y="1920468"/>
            <a:ext cx="1205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Thailandia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95748" y="5709180"/>
            <a:ext cx="2204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>
                <a:solidFill>
                  <a:srgbClr val="482400"/>
                </a:solidFill>
              </a:defRPr>
            </a:lvl1pPr>
          </a:lstStyle>
          <a:p>
            <a:pPr algn="ctr"/>
            <a:r>
              <a:rPr lang="it-IT" dirty="0" smtClean="0">
                <a:latin typeface="Comic Sans MS" panose="030F0702030302020204" pitchFamily="66" charset="0"/>
              </a:rPr>
              <a:t>Etiopia</a:t>
            </a:r>
          </a:p>
          <a:p>
            <a:pPr algn="ctr"/>
            <a:r>
              <a:rPr lang="it-IT" dirty="0" smtClean="0">
                <a:latin typeface="Comic Sans MS" panose="030F0702030302020204" pitchFamily="66" charset="0"/>
              </a:rPr>
              <a:t>Vicariato </a:t>
            </a:r>
            <a:r>
              <a:rPr lang="it-IT" dirty="0">
                <a:latin typeface="Comic Sans MS" panose="030F0702030302020204" pitchFamily="66" charset="0"/>
              </a:rPr>
              <a:t>di </a:t>
            </a:r>
            <a:r>
              <a:rPr lang="it-IT" dirty="0" smtClean="0">
                <a:latin typeface="Comic Sans MS" panose="030F0702030302020204" pitchFamily="66" charset="0"/>
              </a:rPr>
              <a:t>Awassa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4" name="Picture 2" descr="C:\Users\Carlo\Dropbox\STUDIO DVA\2018\Fondazione Meulì\Fotografie selezionate\Zambia\ZAMBIA Chirundu Villagg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214423"/>
            <a:ext cx="2786082" cy="2071702"/>
          </a:xfrm>
          <a:prstGeom prst="rect">
            <a:avLst/>
          </a:prstGeom>
          <a:noFill/>
        </p:spPr>
      </p:pic>
      <p:sp>
        <p:nvSpPr>
          <p:cNvPr id="15" name="CasellaDiTesto 14"/>
          <p:cNvSpPr txBox="1"/>
          <p:nvPr/>
        </p:nvSpPr>
        <p:spPr>
          <a:xfrm>
            <a:off x="285720" y="3286124"/>
            <a:ext cx="254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Zambia Villaggi </a:t>
            </a:r>
            <a:r>
              <a:rPr lang="it-IT" sz="1600" dirty="0">
                <a:solidFill>
                  <a:srgbClr val="482400"/>
                </a:solidFill>
                <a:latin typeface="Comic Sans MS" panose="030F0702030302020204" pitchFamily="66" charset="0"/>
              </a:rPr>
              <a:t>in riva allo Zambesi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31344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1388"/>
            <a:ext cx="8229600" cy="706090"/>
          </a:xfrm>
        </p:spPr>
        <p:txBody>
          <a:bodyPr>
            <a:noAutofit/>
          </a:bodyPr>
          <a:lstStyle/>
          <a:p>
            <a:r>
              <a:rPr lang="it-IT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ISTRUZIONE DI BASE</a:t>
            </a:r>
            <a:endParaRPr lang="en-GB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magine 3" descr="C:\Users\DVA\Dropbox\STUDIO DVA\2018\Fondazione Meulì\Fotografie selezionate\Etiopia\2_Etiopia_Vicariato di Awassa_04_2010\04_2010_Etiopia (18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80728"/>
            <a:ext cx="2759705" cy="217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C:\Users\DVA\Dropbox\STUDIO DVA\2018\Fondazione Meulì\Fotografie selezionate\Brasile\Img_Brasile_00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21" y="961449"/>
            <a:ext cx="2761200" cy="21746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tangolo 8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3130825" y="3136081"/>
            <a:ext cx="974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>
                <a:solidFill>
                  <a:srgbClr val="4824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it-IT" dirty="0"/>
              <a:t>Brasile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986784" y="3136081"/>
            <a:ext cx="2833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Etiopia Vicariato </a:t>
            </a:r>
            <a:r>
              <a:rPr lang="it-IT" sz="1600" dirty="0">
                <a:solidFill>
                  <a:srgbClr val="482400"/>
                </a:solidFill>
                <a:latin typeface="Comic Sans MS" panose="030F0702030302020204" pitchFamily="66" charset="0"/>
              </a:rPr>
              <a:t>di </a:t>
            </a:r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Awassa 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928794" y="6000768"/>
            <a:ext cx="928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Zambia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286512" y="5715016"/>
            <a:ext cx="250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Argentina</a:t>
            </a:r>
          </a:p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Resistencia </a:t>
            </a:r>
            <a:r>
              <a:rPr lang="it-IT" sz="16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Colegio</a:t>
            </a:r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Lamarca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98632" y="3181225"/>
            <a:ext cx="2545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India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3682" r="3817" b="1820"/>
          <a:stretch/>
        </p:blipFill>
        <p:spPr>
          <a:xfrm>
            <a:off x="357158" y="3786190"/>
            <a:ext cx="1473078" cy="214314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357158" y="6000768"/>
            <a:ext cx="142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Thailandia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C:\Users\Carlo\Dropbox\STUDIO DVA\2018\Fondazione Meulì\Fotografie selezionate\INDIA.jpg"/>
          <p:cNvPicPr>
            <a:picLocks noChangeAspect="1" noChangeArrowheads="1"/>
          </p:cNvPicPr>
          <p:nvPr/>
        </p:nvPicPr>
        <p:blipFill>
          <a:blip r:embed="rId5" cstate="print"/>
          <a:srcRect l="2896" t="3969" r="1531" b="4749"/>
          <a:stretch>
            <a:fillRect/>
          </a:stretch>
        </p:blipFill>
        <p:spPr bwMode="auto">
          <a:xfrm>
            <a:off x="357158" y="1071546"/>
            <a:ext cx="2714644" cy="2000264"/>
          </a:xfrm>
          <a:prstGeom prst="rect">
            <a:avLst/>
          </a:prstGeom>
          <a:noFill/>
        </p:spPr>
      </p:pic>
      <p:pic>
        <p:nvPicPr>
          <p:cNvPr id="2051" name="Picture 3" descr="C:\Users\Carlo\Dropbox\STUDIO DVA\2018\Fondazione Meulì\Fotografie selezionate\ARGENTINA Resistencia Colegio Lamar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000504"/>
            <a:ext cx="2499164" cy="1657834"/>
          </a:xfrm>
          <a:prstGeom prst="rect">
            <a:avLst/>
          </a:prstGeom>
          <a:noFill/>
        </p:spPr>
      </p:pic>
      <p:pic>
        <p:nvPicPr>
          <p:cNvPr id="2052" name="Picture 4" descr="C:\Users\Carlo\Dropbox\STUDIO DVA\2018\Fondazione Meulì\Fotografie selezionate\ZAMBIA.jpg"/>
          <p:cNvPicPr>
            <a:picLocks noChangeAspect="1" noChangeArrowheads="1"/>
          </p:cNvPicPr>
          <p:nvPr/>
        </p:nvPicPr>
        <p:blipFill>
          <a:blip r:embed="rId7" cstate="print"/>
          <a:srcRect t="3969" b="4749"/>
          <a:stretch>
            <a:fillRect/>
          </a:stretch>
        </p:blipFill>
        <p:spPr bwMode="auto">
          <a:xfrm>
            <a:off x="1928794" y="3786190"/>
            <a:ext cx="1670568" cy="2143140"/>
          </a:xfrm>
          <a:prstGeom prst="rect">
            <a:avLst/>
          </a:prstGeom>
          <a:noFill/>
        </p:spPr>
      </p:pic>
      <p:pic>
        <p:nvPicPr>
          <p:cNvPr id="2053" name="Picture 5" descr="C:\Users\Carlo\Dropbox\STUDIO DVA\2018\Fondazione Meulì\Fotografie selezionate\ZIMBABWE.jpg"/>
          <p:cNvPicPr>
            <a:picLocks noChangeAspect="1" noChangeArrowheads="1"/>
          </p:cNvPicPr>
          <p:nvPr/>
        </p:nvPicPr>
        <p:blipFill>
          <a:blip r:embed="rId8" cstate="print"/>
          <a:srcRect l="4054" t="6250" r="6756" b="6249"/>
          <a:stretch>
            <a:fillRect/>
          </a:stretch>
        </p:blipFill>
        <p:spPr bwMode="auto">
          <a:xfrm>
            <a:off x="3643306" y="4000504"/>
            <a:ext cx="2581974" cy="1643074"/>
          </a:xfrm>
          <a:prstGeom prst="rect">
            <a:avLst/>
          </a:prstGeom>
          <a:noFill/>
        </p:spPr>
      </p:pic>
      <p:sp>
        <p:nvSpPr>
          <p:cNvPr id="24" name="CasellaDiTesto 23"/>
          <p:cNvSpPr txBox="1"/>
          <p:nvPr/>
        </p:nvSpPr>
        <p:spPr>
          <a:xfrm>
            <a:off x="3558255" y="5715016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Italia</a:t>
            </a:r>
          </a:p>
          <a:p>
            <a:r>
              <a:rPr lang="it-IT" sz="1600" dirty="0">
                <a:solidFill>
                  <a:srgbClr val="482400"/>
                </a:solidFill>
                <a:latin typeface="Comic Sans MS" panose="030F0702030302020204" pitchFamily="66" charset="0"/>
              </a:rPr>
              <a:t>P</a:t>
            </a:r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rime </a:t>
            </a:r>
            <a:r>
              <a:rPr lang="it-IT" sz="1600" dirty="0">
                <a:solidFill>
                  <a:srgbClr val="482400"/>
                </a:solidFill>
                <a:latin typeface="Comic Sans MS" panose="030F0702030302020204" pitchFamily="66" charset="0"/>
              </a:rPr>
              <a:t>lezioni per stranieri</a:t>
            </a:r>
            <a:endParaRPr lang="it-IT" sz="16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0850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6" grpId="0"/>
      <p:bldP spid="18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2000" y="188640"/>
            <a:ext cx="8640000" cy="850106"/>
          </a:xfrm>
        </p:spPr>
        <p:txBody>
          <a:bodyPr>
            <a:noAutofit/>
          </a:bodyPr>
          <a:lstStyle/>
          <a:p>
            <a:r>
              <a:rPr lang="it-IT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ALIMENTAZIONE SANA</a:t>
            </a:r>
            <a:endParaRPr lang="en-GB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magine 2" descr="C:\Users\DVA\Dropbox\STUDIO DVA\2018\Fondazione Meulì\Fotografie selezionate\India\Img_India_0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3024336" cy="225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C:\Users\DVA\Dropbox\STUDIO DVA\2018\Fondazione Meulì\Fotografie selezionate\Mynmar\Img_Myanmar_0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097299" cy="2259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C:\Users\DVA\Dropbox\STUDIO DVA\2018\Fondazione Meulì\Fotografie selezionate\Etiopia\5_Etiopia_Fullasa_Water Project_2011\2011_Etiopia_Fullassa_ (40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33056"/>
            <a:ext cx="3086211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/>
          <p:cNvSpPr txBox="1"/>
          <p:nvPr/>
        </p:nvSpPr>
        <p:spPr>
          <a:xfrm>
            <a:off x="788913" y="3367036"/>
            <a:ext cx="974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India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076056" y="3367036"/>
            <a:ext cx="1210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>
                <a:solidFill>
                  <a:srgbClr val="4824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it-IT" dirty="0" smtClean="0"/>
              <a:t>Myanmar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076056" y="6218684"/>
            <a:ext cx="3779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Etiopia</a:t>
            </a:r>
            <a:r>
              <a:rPr lang="en-US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Fullasa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Carlo\Dropbox\STUDIO DVA\2018\Fondazione Meulì\Fotografie selezionate\ALIMENTAZIONE SANA.jpg"/>
          <p:cNvPicPr>
            <a:picLocks noChangeAspect="1" noChangeArrowheads="1"/>
          </p:cNvPicPr>
          <p:nvPr/>
        </p:nvPicPr>
        <p:blipFill>
          <a:blip r:embed="rId5" cstate="print"/>
          <a:srcRect l="4054" r="2702" b="2833"/>
          <a:stretch>
            <a:fillRect/>
          </a:stretch>
        </p:blipFill>
        <p:spPr bwMode="auto">
          <a:xfrm>
            <a:off x="857224" y="3929066"/>
            <a:ext cx="1643074" cy="2286016"/>
          </a:xfrm>
          <a:prstGeom prst="rect">
            <a:avLst/>
          </a:prstGeom>
          <a:noFill/>
        </p:spPr>
      </p:pic>
      <p:sp>
        <p:nvSpPr>
          <p:cNvPr id="14" name="CasellaDiTesto 13"/>
          <p:cNvSpPr txBox="1"/>
          <p:nvPr/>
        </p:nvSpPr>
        <p:spPr>
          <a:xfrm>
            <a:off x="2571736" y="4857760"/>
            <a:ext cx="24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Bangladesh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38201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it-IT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ASSISTENZA SANITARIA</a:t>
            </a:r>
            <a:endParaRPr lang="en-GB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magine 3" descr="C:\Users\DVA\Dropbox\STUDIO DVA\2018\Fondazione Meulì\Fotografie selezionate\Brasile\Img_Brasile_00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9992"/>
            <a:ext cx="2818656" cy="1939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:\Users\DVA\Dropbox\STUDIO DVA\2018\Fondazione Meulì\Fotografie selezionate\Mynmar\Img_Myanmar_0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57" y="1054150"/>
            <a:ext cx="2830343" cy="195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C:\Users\DVA\Dropbox\STUDIO DVA\2018\Fondazione Meulì\Fotografie selezionate\Etiopia\1_Etiopia_Modjo_2008\2008_Etiopia_Modjo_ (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502956"/>
            <a:ext cx="2848780" cy="19503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7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6510256" y="4128709"/>
            <a:ext cx="2595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Etiopia </a:t>
            </a:r>
            <a:r>
              <a:rPr lang="it-IT" sz="16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Modjo</a:t>
            </a:r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5697" y="3046494"/>
            <a:ext cx="1301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Bangladesh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688578" y="3042119"/>
            <a:ext cx="2056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>
                <a:solidFill>
                  <a:srgbClr val="4824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it-IT" dirty="0" smtClean="0"/>
              <a:t>Myanmar</a:t>
            </a:r>
            <a:endParaRPr lang="en-GB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571760" y="4730797"/>
            <a:ext cx="20566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Zambia </a:t>
            </a:r>
            <a:r>
              <a:rPr lang="en-GB" sz="1600" dirty="0" err="1">
                <a:solidFill>
                  <a:srgbClr val="482400"/>
                </a:solidFill>
                <a:latin typeface="Comic Sans MS" panose="030F0702030302020204" pitchFamily="66" charset="0"/>
              </a:rPr>
              <a:t>Chirundu</a:t>
            </a:r>
            <a:r>
              <a:rPr lang="en-GB" sz="1600" dirty="0">
                <a:solidFill>
                  <a:srgbClr val="482400"/>
                </a:solidFill>
                <a:latin typeface="Comic Sans MS" panose="030F0702030302020204" pitchFamily="66" charset="0"/>
              </a:rPr>
              <a:t> MTENDERE MISSION HOSPITAL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57200" y="4100701"/>
            <a:ext cx="2363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Brasile</a:t>
            </a:r>
            <a:r>
              <a:rPr lang="en-GB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 </a:t>
            </a:r>
            <a:r>
              <a:rPr lang="en-GB" sz="1600" dirty="0">
                <a:solidFill>
                  <a:srgbClr val="482400"/>
                </a:solidFill>
                <a:latin typeface="Comic Sans MS" panose="030F0702030302020204" pitchFamily="66" charset="0"/>
              </a:rPr>
              <a:t>favelas </a:t>
            </a:r>
            <a:r>
              <a:rPr lang="en-GB" sz="1600" dirty="0" err="1">
                <a:solidFill>
                  <a:srgbClr val="482400"/>
                </a:solidFill>
                <a:latin typeface="Comic Sans MS" panose="030F0702030302020204" pitchFamily="66" charset="0"/>
              </a:rPr>
              <a:t>Macapà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8" y="2643182"/>
            <a:ext cx="3440448" cy="2081862"/>
          </a:xfrm>
          <a:prstGeom prst="rect">
            <a:avLst/>
          </a:prstGeom>
        </p:spPr>
      </p:pic>
      <p:pic>
        <p:nvPicPr>
          <p:cNvPr id="3" name="Immagine 2" descr="C:\Users\DVA\Dropbox\STUDIO DVA\2018\Fondazione Meulì\Fotografie selezionate\Bangladesh\Img_Bangladesh_00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2736"/>
            <a:ext cx="2818656" cy="1939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380016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5480"/>
          </a:xfrm>
        </p:spPr>
        <p:txBody>
          <a:bodyPr>
            <a:noAutofit/>
          </a:bodyPr>
          <a:lstStyle/>
          <a:p>
            <a:r>
              <a:rPr lang="it-IT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 COSTRUZIONE DI POZZI</a:t>
            </a:r>
            <a:endParaRPr lang="en-GB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magine 2" descr="C:\Users\DVA\Dropbox\STUDIO DVA\2018\Fondazione Meulì\Fotografie selezionate\Etiopia\Etiopia_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3" y="1124744"/>
            <a:ext cx="3116705" cy="230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C:\Users\DVA\Dropbox\STUDIO DVA\2018\Fondazione Meulì\Fotografie selezionate\Etiopia\Etiopia_ (5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285801" cy="232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:\Users\DVA\Dropbox\STUDIO DVA\2018\Fondazione Meulì\Fotografie selezionate\Etiopia\5_Etiopia_Fullasa_Water Project_2011\2011_Etiopia_Fullassa_ (33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4" y="3933056"/>
            <a:ext cx="3131804" cy="23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215516" y="116632"/>
            <a:ext cx="8712968" cy="6552728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magine 7" descr="C:\Users\DVA\Dropbox\STUDIO DVA\2018\Fondazione Meulì\Fotografie selezionate\Etiopia\5_Etiopia_Fullasa_Water Project_2011\2011_Etiopia_Fullassa_ (17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66" y="3935433"/>
            <a:ext cx="3297560" cy="23036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/>
          <p:cNvSpPr txBox="1"/>
          <p:nvPr/>
        </p:nvSpPr>
        <p:spPr>
          <a:xfrm>
            <a:off x="3687202" y="3444915"/>
            <a:ext cx="1769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Etiopia</a:t>
            </a:r>
          </a:p>
          <a:p>
            <a:pPr algn="ctr"/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Water Project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46391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22880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PASTORALE</a:t>
            </a:r>
            <a:endParaRPr lang="en-GB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mmagine 4" descr="C:\Users\DVA\Dropbox\STUDIO DVA\2018\Fondazione Meulì\Fotografie selezionate\Etiopia\7_Etiopia_VC_Maggio 2012\05_2012_Etiopia_VC_ (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11" y="4005064"/>
            <a:ext cx="2632689" cy="201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:\Users\DVA\Dropbox\STUDIO DVA\2018\Fondazione Meulì\Fotografie selezionate\Etiopia\7_Etiopia_VC_Maggio 2012\05_2012_Etiopia_VC_ (256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080" y="4001692"/>
            <a:ext cx="2622345" cy="2045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C:\Users\DVA\Dropbox\STUDIO DVA\2018\Fondazione Meulì\Fotografie selezionate\Thailandia\Img_Thailandia_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3" y="4005064"/>
            <a:ext cx="2746648" cy="2018554"/>
          </a:xfrm>
          <a:prstGeom prst="rect">
            <a:avLst/>
          </a:prstGeom>
        </p:spPr>
      </p:pic>
      <p:pic>
        <p:nvPicPr>
          <p:cNvPr id="9" name="Immagine 8" descr="C:\Users\DVA\Dropbox\STUDIO DVA\2018\Fondazione Meulì\Fotografie selezionate\Romania\Img_Romania_00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6" y="1124744"/>
            <a:ext cx="2523588" cy="2013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ttangolo 9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/>
          <p:cNvSpPr txBox="1"/>
          <p:nvPr/>
        </p:nvSpPr>
        <p:spPr>
          <a:xfrm>
            <a:off x="362077" y="3223960"/>
            <a:ext cx="2982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Zambia </a:t>
            </a:r>
            <a:r>
              <a:rPr lang="it-IT" sz="1600" dirty="0" err="1">
                <a:solidFill>
                  <a:srgbClr val="482400"/>
                </a:solidFill>
                <a:latin typeface="Comic Sans MS" panose="030F0702030302020204" pitchFamily="66" charset="0"/>
              </a:rPr>
              <a:t>Chirundu</a:t>
            </a:r>
            <a:r>
              <a:rPr lang="it-IT" sz="1600" dirty="0">
                <a:solidFill>
                  <a:srgbClr val="482400"/>
                </a:solidFill>
                <a:latin typeface="Comic Sans MS" panose="030F0702030302020204" pitchFamily="66" charset="0"/>
              </a:rPr>
              <a:t>, Villaggio della Vita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054111" y="3223960"/>
            <a:ext cx="2632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Brasile </a:t>
            </a:r>
            <a:r>
              <a:rPr lang="it-IT" sz="1600" dirty="0">
                <a:solidFill>
                  <a:srgbClr val="482400"/>
                </a:solidFill>
                <a:latin typeface="Comic Sans MS" panose="030F0702030302020204" pitchFamily="66" charset="0"/>
              </a:rPr>
              <a:t>Favelas </a:t>
            </a:r>
            <a:r>
              <a:rPr lang="it-IT" sz="16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Macapà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84986" y="6021377"/>
            <a:ext cx="1393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482400"/>
                </a:solidFill>
                <a:latin typeface="Comic Sans MS" panose="030F0702030302020204" pitchFamily="66" charset="0"/>
              </a:rPr>
              <a:t>Thailandia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635897" y="619065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Etiopia </a:t>
            </a:r>
            <a:endParaRPr lang="it-IT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894" y="1130486"/>
            <a:ext cx="2792037" cy="200810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290005" y="3204706"/>
            <a:ext cx="2632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Romania</a:t>
            </a:r>
            <a:endParaRPr lang="en-GB" sz="16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69" y="1124744"/>
            <a:ext cx="2685131" cy="201384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588224" y="6017738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Comic Sans MS" pitchFamily="66" charset="0"/>
              </a:rPr>
              <a:t>India</a:t>
            </a:r>
            <a:endParaRPr lang="it-IT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04173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5" grpId="0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6879"/>
            <a:ext cx="8229600" cy="1143000"/>
          </a:xfrm>
        </p:spPr>
        <p:txBody>
          <a:bodyPr>
            <a:noAutofit/>
          </a:bodyPr>
          <a:lstStyle/>
          <a:p>
            <a:r>
              <a:rPr lang="it-IT" altLang="en-US" dirty="0">
                <a:solidFill>
                  <a:srgbClr val="C45204"/>
                </a:solidFill>
                <a:latin typeface="Comic Sans MS" panose="030F0702030302020204" pitchFamily="66" charset="0"/>
              </a:rPr>
              <a:t>IN   PROSPETTIVA….</a:t>
            </a:r>
            <a:endParaRPr lang="it-IT" altLang="en-US" b="1" dirty="0" smtClean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748880"/>
            <a:ext cx="8229600" cy="336024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it-IT" altLang="en-US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Educazione e formazione alla mondialità e alla solidarietà (scuole-gruppi giovanili – </a:t>
            </a:r>
            <a:r>
              <a:rPr lang="it-IT" altLang="en-US" sz="3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parrocchie</a:t>
            </a:r>
            <a:r>
              <a:rPr lang="it-IT" altLang="en-US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)</a:t>
            </a:r>
            <a:endParaRPr lang="it-IT" altLang="en-US" sz="3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it-IT" altLang="en-US" sz="3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it-IT" altLang="en-US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Coinvolgimento volontari in attività di raccolta fondi (eventi-mercatini) e esperienze </a:t>
            </a:r>
            <a:r>
              <a:rPr lang="it-IT" altLang="en-US" sz="3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missionarie</a:t>
            </a:r>
          </a:p>
          <a:p>
            <a:pPr>
              <a:lnSpc>
                <a:spcPct val="90000"/>
              </a:lnSpc>
            </a:pPr>
            <a:endParaRPr lang="it-IT" altLang="en-US" sz="3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it-IT" altLang="en-US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Accesso a forme di finanziamento pubblico (5x1000-bandi per progetti finanziati)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399833"/>
      </p:ext>
    </p:extLst>
  </p:cSld>
  <p:clrMapOvr>
    <a:masterClrMapping/>
  </p:clrMapOvr>
  <p:transition spd="slow" advTm="1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3" name="AutoShape 3" descr="Risultati immagini per dubbi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67544" y="476672"/>
            <a:ext cx="52578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it-IT" altLang="en-US" sz="6600" dirty="0" smtClean="0">
                <a:solidFill>
                  <a:srgbClr val="C45204"/>
                </a:solidFill>
                <a:latin typeface="+mn-lt"/>
              </a:rPr>
              <a:t>E </a:t>
            </a:r>
            <a:r>
              <a:rPr lang="it-IT" altLang="en-US" sz="6600" dirty="0">
                <a:solidFill>
                  <a:srgbClr val="C45204"/>
                </a:solidFill>
                <a:latin typeface="+mn-lt"/>
              </a:rPr>
              <a:t>cosa c’entri tu con la Fondazione?</a:t>
            </a:r>
          </a:p>
        </p:txBody>
      </p:sp>
      <p:pic>
        <p:nvPicPr>
          <p:cNvPr id="5125" name="Picture 5" descr="Risultati immagini per dubb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56" y="2852936"/>
            <a:ext cx="2743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491639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8111"/>
            <a:ext cx="8229600" cy="1143000"/>
          </a:xfrm>
        </p:spPr>
        <p:txBody>
          <a:bodyPr>
            <a:noAutofit/>
          </a:bodyPr>
          <a:lstStyle/>
          <a:p>
            <a:r>
              <a:rPr lang="it-IT" altLang="en-US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UN GRAZIE PARTICOLARE A</a:t>
            </a:r>
            <a:endParaRPr lang="it-IT" altLang="en-US" b="1" dirty="0" smtClean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381597"/>
            <a:ext cx="8229600" cy="5029481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it-IT" altLang="en-US" sz="4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Paola, Cinzia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it-IT" altLang="en-US" sz="4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 Claudia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it-IT" altLang="en-US" sz="4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Andrea e Beatrice</a:t>
            </a:r>
          </a:p>
          <a:p>
            <a:pPr marL="0" indent="0" algn="ctr">
              <a:lnSpc>
                <a:spcPct val="90000"/>
              </a:lnSpc>
              <a:buNone/>
            </a:pPr>
            <a:endParaRPr lang="it-IT" altLang="en-US" sz="2000" dirty="0" smtClean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it-IT" altLang="en-US" sz="4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 a tanti altri che hanno partecipato alla realizzazione della presentazione di </a:t>
            </a:r>
            <a:r>
              <a:rPr lang="it-IT" altLang="en-US" sz="42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FONDAZIONE MEULI’</a:t>
            </a:r>
            <a:endParaRPr lang="it-IT" altLang="en-US" sz="4200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49" name="Immagine 2" descr="Logo DVA - sfondo trasparente - senza line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306617"/>
            <a:ext cx="661715" cy="2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309" y="5583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7309" y="6040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309" y="6582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971600" y="597791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cxnSp>
        <p:nvCxnSpPr>
          <p:cNvPr id="13" name="AutoShape 4"/>
          <p:cNvCxnSpPr>
            <a:cxnSpLocks noChangeShapeType="1"/>
          </p:cNvCxnSpPr>
          <p:nvPr/>
        </p:nvCxnSpPr>
        <p:spPr bwMode="auto">
          <a:xfrm>
            <a:off x="1490395" y="15984247"/>
            <a:ext cx="6313170" cy="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07704" y="6384636"/>
            <a:ext cx="6118983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  <a:tab pos="6119813" algn="r"/>
              </a:tabLst>
            </a:pPr>
            <a:r>
              <a:rPr kumimoji="0" lang="it-IT" altLang="en-US" sz="700" b="0" i="0" u="none" strike="noStrike" cap="none" normalizeH="0" baseline="0" dirty="0" err="1" smtClean="0">
                <a:ln>
                  <a:noFill/>
                </a:ln>
                <a:solidFill>
                  <a:srgbClr val="BE1E2D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paola</a:t>
            </a:r>
            <a:r>
              <a:rPr kumimoji="0" lang="it-IT" altLang="en-US" sz="700" b="0" i="0" u="none" strike="noStrike" cap="none" normalizeH="0" baseline="0" dirty="0" smtClean="0">
                <a:ln>
                  <a:noFill/>
                </a:ln>
                <a:solidFill>
                  <a:srgbClr val="BE1E2D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re  </a:t>
            </a:r>
            <a:r>
              <a:rPr kumimoji="0" lang="it-IT" altLang="en-US" sz="700" b="0" i="0" u="none" strike="noStrike" cap="none" normalizeH="0" baseline="0" dirty="0" err="1" smtClean="0">
                <a:ln>
                  <a:noFill/>
                </a:ln>
                <a:solidFill>
                  <a:srgbClr val="BE1E2D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cinia</a:t>
            </a:r>
            <a:r>
              <a:rPr kumimoji="0" lang="it-IT" altLang="en-US" sz="700" b="0" i="0" u="none" strike="noStrike" cap="none" normalizeH="0" baseline="0" dirty="0" smtClean="0">
                <a:ln>
                  <a:noFill/>
                </a:ln>
                <a:solidFill>
                  <a:srgbClr val="BE1E2D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700" b="0" i="0" u="none" strike="noStrike" cap="none" normalizeH="0" baseline="0" dirty="0" err="1" smtClean="0">
                <a:ln>
                  <a:noFill/>
                </a:ln>
                <a:solidFill>
                  <a:srgbClr val="BE1E2D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venturini</a:t>
            </a:r>
            <a:r>
              <a:rPr kumimoji="0" lang="it-IT" altLang="en-US" sz="700" b="1" i="0" u="none" strike="noStrike" cap="none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it-IT" altLang="en-US" sz="700" b="0" i="0" u="none" strike="noStrike" cap="none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architetti</a:t>
            </a:r>
            <a:r>
              <a:rPr lang="en-GB" altLang="en-US" sz="700" dirty="0"/>
              <a:t> </a:t>
            </a:r>
            <a:r>
              <a:rPr lang="en-GB" altLang="en-US" sz="700" dirty="0" smtClean="0"/>
              <a:t>- </a:t>
            </a:r>
            <a:r>
              <a:rPr kumimoji="0" lang="it-IT" altLang="en-US" sz="700" b="0" i="0" u="none" strike="noStrike" cap="none" normalizeH="0" baseline="0" dirty="0" smtClean="0">
                <a:ln>
                  <a:noFill/>
                </a:ln>
                <a:solidFill>
                  <a:srgbClr val="7F7F7F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via conca del naviglio, 18 - 20123 Milano | t. +39 02 58109454 - f. +39 02 58109454 | dvastudioarch@gmail.com</a:t>
            </a:r>
            <a:endParaRPr kumimoji="0" lang="it-IT" alt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444991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7" descr="Risultati immagini per bartolomea capitan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46" y="1791044"/>
            <a:ext cx="2484283" cy="365256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31750">
            <a:contourClr>
              <a:srgbClr val="C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576558" y="385673"/>
            <a:ext cx="4572000" cy="64633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E’ una storia lunga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it-IT" altLang="en-US" sz="22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Fin dalla mia fanciullezza il Signore mi 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ha fatto </a:t>
            </a:r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capire quanto mi 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amava.</a:t>
            </a:r>
          </a:p>
          <a:p>
            <a:endParaRPr lang="it-IT" altLang="en-US" sz="22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Ha acceso nel mio cuore </a:t>
            </a:r>
          </a:p>
          <a:p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La fiamma della carità!</a:t>
            </a:r>
          </a:p>
          <a:p>
            <a:endParaRPr lang="it-IT" altLang="en-US" sz="22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Ho cominciato 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 guardare la </a:t>
            </a:r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realtà e gli altri, 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con </a:t>
            </a:r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gli occhi del cuore 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e </a:t>
            </a:r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ad amarli, come io ero amata da Dio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it-IT" altLang="en-US" sz="22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Iniziai con le </a:t>
            </a:r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bambine del mio 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paese: le </a:t>
            </a:r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radunavo per giocare, 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per </a:t>
            </a:r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pregare, </a:t>
            </a:r>
          </a:p>
          <a:p>
            <a:r>
              <a:rPr lang="it-IT" altLang="en-US" sz="2200" dirty="0">
                <a:solidFill>
                  <a:srgbClr val="482400"/>
                </a:solidFill>
                <a:latin typeface="Comic Sans MS" panose="030F0702030302020204" pitchFamily="66" charset="0"/>
              </a:rPr>
              <a:t>per il catechismo, per la scuola</a:t>
            </a:r>
            <a:r>
              <a:rPr lang="it-IT" altLang="en-US" sz="2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…</a:t>
            </a:r>
            <a:endParaRPr lang="it-IT" altLang="en-US" sz="22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endParaRPr lang="it-IT" altLang="en-US" dirty="0" smtClean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43489"/>
      </p:ext>
    </p:extLst>
  </p:cSld>
  <p:clrMapOvr>
    <a:masterClrMapping/>
  </p:clrMapOvr>
  <p:transition spd="slow" advTm="1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/>
          <p:cNvSpPr/>
          <p:nvPr/>
        </p:nvSpPr>
        <p:spPr>
          <a:xfrm>
            <a:off x="586066" y="153617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en-US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Poi con l’aiuto di una amica</a:t>
            </a:r>
            <a:r>
              <a:rPr lang="it-IT" altLang="en-US" sz="3000" b="1" dirty="0">
                <a:solidFill>
                  <a:srgbClr val="482400"/>
                </a:solidFill>
                <a:latin typeface="Comic Sans MS" panose="030F0702030302020204" pitchFamily="66" charset="0"/>
              </a:rPr>
              <a:t>, Caterina </a:t>
            </a:r>
            <a:r>
              <a:rPr lang="it-IT" altLang="en-US" sz="30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Gerosa</a:t>
            </a:r>
            <a:r>
              <a:rPr lang="it-IT" altLang="en-US" sz="3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, abbiamo </a:t>
            </a:r>
            <a:r>
              <a:rPr lang="it-IT" altLang="en-US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aperto </a:t>
            </a:r>
            <a:r>
              <a:rPr lang="it-IT" altLang="en-US" sz="3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un piccolo ospedale…</a:t>
            </a:r>
          </a:p>
          <a:p>
            <a:endParaRPr lang="it-IT" altLang="en-US" sz="3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r>
              <a:rPr lang="it-IT" altLang="en-US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E poi c’erano i poveri, </a:t>
            </a:r>
            <a:r>
              <a:rPr lang="it-IT" altLang="en-US" sz="3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i </a:t>
            </a:r>
            <a:r>
              <a:rPr lang="it-IT" altLang="en-US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carcerati, </a:t>
            </a:r>
            <a:r>
              <a:rPr lang="it-IT" altLang="en-US" sz="3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chi </a:t>
            </a:r>
            <a:r>
              <a:rPr lang="it-IT" altLang="en-US" sz="3000" dirty="0">
                <a:solidFill>
                  <a:srgbClr val="482400"/>
                </a:solidFill>
                <a:latin typeface="Comic Sans MS" panose="030F0702030302020204" pitchFamily="66" charset="0"/>
              </a:rPr>
              <a:t>cercava un consiglio</a:t>
            </a:r>
            <a:r>
              <a:rPr lang="it-IT" altLang="en-US" sz="3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…</a:t>
            </a:r>
          </a:p>
        </p:txBody>
      </p:sp>
      <p:pic>
        <p:nvPicPr>
          <p:cNvPr id="5" name="Picture 7" descr="Risultati immagini per caterina gero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47" y="2042846"/>
            <a:ext cx="2577142" cy="27723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31750">
            <a:contourClr>
              <a:srgbClr val="C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676376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/>
          <p:cNvSpPr/>
          <p:nvPr/>
        </p:nvSpPr>
        <p:spPr>
          <a:xfrm>
            <a:off x="576375" y="215172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en-US" sz="3200" dirty="0">
                <a:solidFill>
                  <a:srgbClr val="482400"/>
                </a:solidFill>
                <a:latin typeface="Comic Sans MS" panose="030F0702030302020204" pitchFamily="66" charset="0"/>
              </a:rPr>
              <a:t>Io e Caterina, </a:t>
            </a:r>
            <a:r>
              <a:rPr lang="it-IT" altLang="en-US" sz="3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con </a:t>
            </a:r>
            <a:r>
              <a:rPr lang="it-IT" altLang="en-US" sz="3200" dirty="0">
                <a:solidFill>
                  <a:srgbClr val="482400"/>
                </a:solidFill>
                <a:latin typeface="Comic Sans MS" panose="030F0702030302020204" pitchFamily="66" charset="0"/>
              </a:rPr>
              <a:t>l’aiuto di </a:t>
            </a:r>
            <a:r>
              <a:rPr lang="it-IT" altLang="en-US" sz="3200" b="1" dirty="0">
                <a:solidFill>
                  <a:srgbClr val="482400"/>
                </a:solidFill>
                <a:latin typeface="Comic Sans MS" panose="030F0702030302020204" pitchFamily="66" charset="0"/>
              </a:rPr>
              <a:t>don </a:t>
            </a:r>
            <a:r>
              <a:rPr lang="it-IT" altLang="en-US" sz="3200" b="1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Angelo Bosio</a:t>
            </a:r>
            <a:r>
              <a:rPr lang="it-IT" altLang="en-US" sz="3200" dirty="0">
                <a:solidFill>
                  <a:srgbClr val="482400"/>
                </a:solidFill>
                <a:latin typeface="Comic Sans MS" panose="030F0702030302020204" pitchFamily="66" charset="0"/>
              </a:rPr>
              <a:t>, </a:t>
            </a:r>
            <a:r>
              <a:rPr lang="it-IT" altLang="en-US" sz="3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abbiamo pensato di </a:t>
            </a:r>
            <a:r>
              <a:rPr lang="it-IT" altLang="en-US" sz="3200" dirty="0">
                <a:solidFill>
                  <a:srgbClr val="482400"/>
                </a:solidFill>
                <a:latin typeface="Comic Sans MS" panose="030F0702030302020204" pitchFamily="66" charset="0"/>
              </a:rPr>
              <a:t>dare forma stabile </a:t>
            </a:r>
            <a:r>
              <a:rPr lang="it-IT" altLang="en-US" sz="3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a </a:t>
            </a:r>
            <a:r>
              <a:rPr lang="it-IT" altLang="en-US" sz="3200" dirty="0">
                <a:solidFill>
                  <a:srgbClr val="482400"/>
                </a:solidFill>
                <a:latin typeface="Comic Sans MS" panose="030F0702030302020204" pitchFamily="66" charset="0"/>
              </a:rPr>
              <a:t>queste opere di </a:t>
            </a:r>
            <a:r>
              <a:rPr lang="it-IT" altLang="en-US" sz="3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bene.</a:t>
            </a:r>
            <a:endParaRPr lang="it-IT" altLang="en-US" sz="32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7" descr="Risultati immagini per don bos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598" y="1296581"/>
            <a:ext cx="3207544" cy="426483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31750">
            <a:contourClr>
              <a:srgbClr val="C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240042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11"/>
          <p:cNvSpPr/>
          <p:nvPr/>
        </p:nvSpPr>
        <p:spPr>
          <a:xfrm>
            <a:off x="918003" y="476672"/>
            <a:ext cx="7307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en-US" sz="3200" dirty="0">
                <a:solidFill>
                  <a:srgbClr val="482400"/>
                </a:solidFill>
                <a:latin typeface="Comic Sans MS" panose="030F0702030302020204" pitchFamily="66" charset="0"/>
              </a:rPr>
              <a:t>I</a:t>
            </a:r>
            <a:r>
              <a:rPr lang="it-IT" altLang="en-US" sz="3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l </a:t>
            </a:r>
            <a:r>
              <a:rPr lang="it-IT" altLang="en-US" sz="3200" dirty="0">
                <a:solidFill>
                  <a:srgbClr val="482400"/>
                </a:solidFill>
                <a:latin typeface="Comic Sans MS" panose="030F0702030302020204" pitchFamily="66" charset="0"/>
              </a:rPr>
              <a:t>21 novembre </a:t>
            </a:r>
            <a:r>
              <a:rPr lang="it-IT" altLang="en-US" sz="3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1832 ci </a:t>
            </a:r>
            <a:r>
              <a:rPr lang="it-IT" altLang="en-US" sz="3200" dirty="0">
                <a:solidFill>
                  <a:srgbClr val="482400"/>
                </a:solidFill>
                <a:latin typeface="Comic Sans MS" panose="030F0702030302020204" pitchFamily="66" charset="0"/>
              </a:rPr>
              <a:t>siamo consacrate a Dio</a:t>
            </a:r>
            <a:r>
              <a:rPr lang="it-IT" altLang="en-US" sz="32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:</a:t>
            </a:r>
            <a:endParaRPr lang="it-IT" altLang="en-US" sz="32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05271" y="5445224"/>
            <a:ext cx="85872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33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Era </a:t>
            </a:r>
            <a:r>
              <a:rPr lang="it-IT" altLang="en-US" sz="3300" dirty="0">
                <a:solidFill>
                  <a:srgbClr val="C45204"/>
                </a:solidFill>
                <a:latin typeface="Comic Sans MS" panose="030F0702030302020204" pitchFamily="66" charset="0"/>
              </a:rPr>
              <a:t>iniziato </a:t>
            </a:r>
            <a:r>
              <a:rPr lang="it-IT" altLang="en-US" sz="33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l’Istituto delle </a:t>
            </a:r>
            <a:r>
              <a:rPr lang="it-IT" altLang="en-US" sz="3300" dirty="0">
                <a:solidFill>
                  <a:srgbClr val="C45204"/>
                </a:solidFill>
                <a:latin typeface="Comic Sans MS" panose="030F0702030302020204" pitchFamily="66" charset="0"/>
              </a:rPr>
              <a:t>Suore di </a:t>
            </a:r>
            <a:r>
              <a:rPr lang="it-IT" altLang="en-US" sz="3300" dirty="0" smtClean="0">
                <a:solidFill>
                  <a:srgbClr val="C45204"/>
                </a:solidFill>
                <a:latin typeface="Comic Sans MS" panose="030F0702030302020204" pitchFamily="66" charset="0"/>
              </a:rPr>
              <a:t>Carità</a:t>
            </a:r>
            <a:endParaRPr lang="it-IT" altLang="en-US" sz="3300" dirty="0">
              <a:solidFill>
                <a:srgbClr val="C45204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7" descr="Risultati immagini per capitanio e geros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14" b="27301"/>
          <a:stretch/>
        </p:blipFill>
        <p:spPr bwMode="auto">
          <a:xfrm rot="20646708">
            <a:off x="894124" y="2183418"/>
            <a:ext cx="3058890" cy="249116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25400">
            <a:contourClr>
              <a:srgbClr val="C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Risultati immagini per capitanio e geros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r="5646"/>
          <a:stretch/>
        </p:blipFill>
        <p:spPr bwMode="auto">
          <a:xfrm rot="866295">
            <a:off x="4900001" y="2070216"/>
            <a:ext cx="3370693" cy="263111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 contourW="19050">
            <a:extrusionClr>
              <a:schemeClr val="bg1"/>
            </a:extrusionClr>
            <a:contourClr>
              <a:srgbClr val="C0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657503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78396" y="764704"/>
            <a:ext cx="7787208" cy="5328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altLang="en-US" sz="4000" dirty="0">
                <a:solidFill>
                  <a:srgbClr val="482400"/>
                </a:solidFill>
                <a:latin typeface="Comic Sans MS" panose="030F0702030302020204" pitchFamily="66" charset="0"/>
              </a:rPr>
              <a:t>Io purtroppo mi sono ammalata e, dopo soli 8 mesi, </a:t>
            </a:r>
            <a:r>
              <a:rPr lang="it-IT" altLang="en-US" sz="4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sono </a:t>
            </a:r>
            <a:r>
              <a:rPr lang="it-IT" altLang="en-US" sz="4000" dirty="0">
                <a:solidFill>
                  <a:srgbClr val="482400"/>
                </a:solidFill>
                <a:latin typeface="Comic Sans MS" panose="030F0702030302020204" pitchFamily="66" charset="0"/>
              </a:rPr>
              <a:t>morta. </a:t>
            </a:r>
          </a:p>
          <a:p>
            <a:pPr algn="ctr"/>
            <a:endParaRPr lang="it-IT" altLang="en-US" sz="4000" dirty="0">
              <a:solidFill>
                <a:srgbClr val="4824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it-IT" altLang="en-US" sz="4000" dirty="0">
                <a:solidFill>
                  <a:srgbClr val="482400"/>
                </a:solidFill>
                <a:latin typeface="Comic Sans MS" panose="030F0702030302020204" pitchFamily="66" charset="0"/>
              </a:rPr>
              <a:t>Ma Caterina con altre ragazze che come noi volevano consacrarsi a Dio per la carità, ha cominciato a diffondere l’Istituto anche fuori Lovere</a:t>
            </a:r>
            <a:r>
              <a:rPr lang="it-IT" altLang="en-US" sz="4000" dirty="0" smtClean="0">
                <a:solidFill>
                  <a:srgbClr val="482400"/>
                </a:solidFill>
                <a:latin typeface="Comic Sans MS" panose="030F0702030302020204" pitchFamily="66" charset="0"/>
              </a:rPr>
              <a:t>.</a:t>
            </a:r>
            <a:endParaRPr lang="it-IT" altLang="en-US" sz="4000" dirty="0">
              <a:solidFill>
                <a:srgbClr val="4824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52000" y="188640"/>
            <a:ext cx="8640000" cy="6480720"/>
          </a:xfrm>
          <a:prstGeom prst="rect">
            <a:avLst/>
          </a:prstGeom>
          <a:noFill/>
          <a:ln>
            <a:solidFill>
              <a:srgbClr val="C452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60738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theme/theme1.xml><?xml version="1.0" encoding="utf-8"?>
<a:theme xmlns:a="http://schemas.openxmlformats.org/drawingml/2006/main" name="Tema di Offic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1136</Words>
  <Application>Microsoft Office PowerPoint</Application>
  <PresentationFormat>Presentazione su schermo (4:3)</PresentationFormat>
  <Paragraphs>235</Paragraphs>
  <Slides>40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40</vt:i4>
      </vt:variant>
    </vt:vector>
  </HeadingPairs>
  <TitlesOfParts>
    <vt:vector size="42" baseType="lpstr">
      <vt:lpstr>Tema di Office</vt:lpstr>
      <vt:lpstr>1_Tema di Office</vt:lpstr>
      <vt:lpstr>FONDAZIONE MEULI’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ORA CI PRESENTIAMO:</vt:lpstr>
      <vt:lpstr>Questa è la nostra sede:</vt:lpstr>
      <vt:lpstr>E queste siamo noi: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DONAZIONI</vt:lpstr>
      <vt:lpstr>SAD - SOSTEGNO A DISTANZA</vt:lpstr>
      <vt:lpstr>Presentazione standard di PowerPoint</vt:lpstr>
      <vt:lpstr>Presentazione standard di PowerPoint</vt:lpstr>
      <vt:lpstr>PROGETTI DI SVILUPPO NEL MONDO</vt:lpstr>
      <vt:lpstr>REQUISITI PER L’APPROVAZIONE PROGETTO</vt:lpstr>
      <vt:lpstr>MODULISTICA PROGETTI DI SVILUPPO</vt:lpstr>
      <vt:lpstr>DURATA – ENTITA’ DEL PROGETTO</vt:lpstr>
      <vt:lpstr>MISSIONI</vt:lpstr>
      <vt:lpstr>ISTRUZIONE DI BASE</vt:lpstr>
      <vt:lpstr>ALIMENTAZIONE SANA</vt:lpstr>
      <vt:lpstr>ASSISTENZA SANITARIA</vt:lpstr>
      <vt:lpstr> COSTRUZIONE DI POZZI</vt:lpstr>
      <vt:lpstr>PASTORALE</vt:lpstr>
      <vt:lpstr>IN   PROSPETTIVA….</vt:lpstr>
      <vt:lpstr>UN GRAZIE PARTICOLARE 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FONDAZIONE MEULI’</dc:title>
  <dc:creator>DVA</dc:creator>
  <cp:lastModifiedBy>Utente</cp:lastModifiedBy>
  <cp:revision>138</cp:revision>
  <dcterms:created xsi:type="dcterms:W3CDTF">2018-04-13T11:48:47Z</dcterms:created>
  <dcterms:modified xsi:type="dcterms:W3CDTF">2018-05-23T08:17:28Z</dcterms:modified>
</cp:coreProperties>
</file>